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  <Override PartName="/ppt/media/image1.jpeg" ContentType="image/jpeg"/>
  <Override PartName="/ppt/media/media5.m4a" ContentType="audio/unknown"/>
  <Override PartName="/ppt/media/media6.m4a" ContentType="audio/unknown"/>
  <Override PartName="/ppt/media/media7.m4a" ContentType="audio/unknown"/>
  <Override PartName="/ppt/media/media8.m4a" ContentType="audio/unknown"/>
  <Override PartName="/ppt/media/media9.m4a" ContentType="audio/unknown"/>
  <Override PartName="/ppt/media/media10.m4a" ContentType="audio/unknown"/>
  <Override PartName="/ppt/media/media11.m4a" ContentType="audio/unknown"/>
  <Override PartName="/ppt/media/media12.m4a" ContentType="audio/unknown"/>
  <Override PartName="/ppt/media/media13.m4a" ContentType="audio/unknown"/>
  <Override PartName="/ppt/media/media14.m4a" ContentType="audio/unknown"/>
  <Override PartName="/ppt/media/media15.m4a" ContentType="audio/unknown"/>
  <Override PartName="/ppt/media/media16.m4a" ContentType="audio/unknown"/>
  <Override PartName="/ppt/media/media17.m4a" ContentType="audio/unknown"/>
  <Override PartName="/ppt/media/media18.m4a" ContentType="audio/unknown"/>
  <Override PartName="/ppt/media/media19.m4a" ContentType="audio/unknown"/>
  <Override PartName="/ppt/media/media20.m4a" ContentType="audio/unknown"/>
  <Override PartName="/ppt/media/media21.m4a" ContentType="audio/unknown"/>
  <Override PartName="/ppt/media/media22.m4a" ContentType="audio/unknown"/>
  <Override PartName="/ppt/media/media23.m4a" ContentType="audio/unknown"/>
  <Override PartName="/ppt/media/media24.m4a" ContentType="audio/unknown"/>
  <Override PartName="/ppt/media/media25.m4a" ContentType="audio/unknown"/>
  <Override PartName="/ppt/media/media26.m4a" ContentType="audio/unknown"/>
  <Override PartName="/ppt/media/media27.m4a" ContentType="audio/unknown"/>
  <Override PartName="/ppt/media/media28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und Datum"/>
          <p:cNvSpPr txBox="1"/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pc="-29" sz="294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und Datum</a:t>
            </a:r>
          </a:p>
        </p:txBody>
      </p:sp>
      <p:sp>
        <p:nvSpPr>
          <p:cNvPr id="12" name="Titel der Präsentation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13" name="Textebene 1…"/>
          <p:cNvSpPr txBox="1"/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f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bene 1…"/>
          <p:cNvSpPr txBox="1"/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Aufstellung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k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kten"/>
          <p:cNvSpPr txBox="1"/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Fakten</a:t>
            </a:r>
          </a:p>
        </p:txBody>
      </p:sp>
      <p:sp>
        <p:nvSpPr>
          <p:cNvPr id="107" name="Textebene 1…"/>
          <p:cNvSpPr txBox="1"/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Quellenangabe"/>
          <p:cNvSpPr txBox="1"/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Quellenangabe</a:t>
            </a:r>
          </a:p>
        </p:txBody>
      </p:sp>
      <p:sp>
        <p:nvSpPr>
          <p:cNvPr id="116" name="Textebene 1…"/>
          <p:cNvSpPr txBox="1"/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„Bemerkenswert“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41297804_1296x1457.jpg"/>
          <p:cNvSpPr/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915009552_2264x1509.jpg"/>
          <p:cNvSpPr/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740519873_3318x2212.jpg"/>
          <p:cNvSpPr/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740519873_3318x2212.jpg"/>
          <p:cNvSpPr/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519873_3318x2212.jpg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el der Präsentation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>
                <a:solidFill>
                  <a:srgbClr val="FFFFFF"/>
                </a:solidFill>
              </a:defRPr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23" name="Textebene 1…"/>
          <p:cNvSpPr txBox="1"/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or und Datum"/>
          <p:cNvSpPr txBox="1"/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pc="-29" sz="294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und Datum</a:t>
            </a:r>
          </a:p>
        </p:txBody>
      </p:sp>
      <p:sp>
        <p:nvSpPr>
          <p:cNvPr id="2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lientitel"/>
          <p:cNvSpPr txBox="1"/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pPr/>
            <a:r>
              <a:t>Folientitel</a:t>
            </a:r>
          </a:p>
        </p:txBody>
      </p:sp>
      <p:sp>
        <p:nvSpPr>
          <p:cNvPr id="33" name="Bild"/>
          <p:cNvSpPr/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Textebene 1…"/>
          <p:cNvSpPr txBox="1"/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pPr/>
            <a:r>
              <a:t>Folien-Untertitel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lientitel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43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Folien-Untertitel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Folien-Untertitel</a:t>
            </a:r>
          </a:p>
        </p:txBody>
      </p:sp>
      <p:sp>
        <p:nvSpPr>
          <p:cNvPr id="4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bene 1…"/>
          <p:cNvSpPr txBox="1"/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lientitel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61" name="Bild"/>
          <p:cNvSpPr/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Folien-Untertitel"/>
          <p:cNvSpPr txBox="1"/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Folien-Untertitel</a:t>
            </a:r>
          </a:p>
        </p:txBody>
      </p:sp>
      <p:sp>
        <p:nvSpPr>
          <p:cNvPr id="63" name="Textebene 1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Foliennummer"/>
          <p:cNvSpPr txBox="1"/>
          <p:nvPr>
            <p:ph type="sldNum" sz="quarter" idx="2"/>
          </p:nvPr>
        </p:nvSpPr>
        <p:spPr>
          <a:xfrm>
            <a:off x="11993880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des Abschnitts"/>
          <p:cNvSpPr txBox="1"/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pc="0" sz="12800"/>
            </a:lvl1pPr>
          </a:lstStyle>
          <a:p>
            <a:pPr/>
            <a:r>
              <a:t>Titel des Abschnitts</a:t>
            </a:r>
          </a:p>
        </p:txBody>
      </p:sp>
      <p:sp>
        <p:nvSpPr>
          <p:cNvPr id="72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olientitel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80" name="Folien-Untertitel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Folien-Untertitel</a:t>
            </a:r>
          </a:p>
        </p:txBody>
      </p:sp>
      <p:sp>
        <p:nvSpPr>
          <p:cNvPr id="81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-Titel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Agenda-Titel</a:t>
            </a:r>
          </a:p>
        </p:txBody>
      </p:sp>
      <p:sp>
        <p:nvSpPr>
          <p:cNvPr id="89" name="Textebene 1…"/>
          <p:cNvSpPr txBox="1"/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Agendathemen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Agenda-Untertitel"/>
          <p:cNvSpPr txBox="1"/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Agenda-Untertitel</a:t>
            </a:r>
          </a:p>
        </p:txBody>
      </p:sp>
      <p:sp>
        <p:nvSpPr>
          <p:cNvPr id="91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/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Folientitel</a:t>
            </a:r>
          </a:p>
        </p:txBody>
      </p:sp>
      <p:sp>
        <p:nvSpPr>
          <p:cNvPr id="3" name="Textebene 1…"/>
          <p:cNvSpPr txBox="1"/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11987530" y="12684760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3" Type="http://schemas.microsoft.com/office/2007/relationships/media" Target="../media/media1.m4a"/><Relationship Id="rId4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3" Type="http://schemas.microsoft.com/office/2007/relationships/media" Target="../media/media10.m4a"/><Relationship Id="rId4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11.m4a"/><Relationship Id="rId3" Type="http://schemas.microsoft.com/office/2007/relationships/media" Target="../media/media11.m4a"/><Relationship Id="rId4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3" Type="http://schemas.microsoft.com/office/2007/relationships/media" Target="../media/media12.m4a"/><Relationship Id="rId4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13.m4a"/><Relationship Id="rId3" Type="http://schemas.microsoft.com/office/2007/relationships/media" Target="../media/media13.m4a"/><Relationship Id="rId4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Relationship Id="rId3" Type="http://schemas.openxmlformats.org/officeDocument/2006/relationships/hyperlink" Target="https://erfurt-touristinformation.de/cms/wp-content/uploads/Stadtplan-Erfurt-WEB.pdf" TargetMode="External"/><Relationship Id="rId4" Type="http://schemas.openxmlformats.org/officeDocument/2006/relationships/audio" Target="../media/media14.m4a"/><Relationship Id="rId5" Type="http://schemas.microsoft.com/office/2007/relationships/media" Target="../media/media14.m4a"/><Relationship Id="rId6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Relationship Id="rId3" Type="http://schemas.openxmlformats.org/officeDocument/2006/relationships/audio" Target="../media/media15.m4a"/><Relationship Id="rId4" Type="http://schemas.microsoft.com/office/2007/relationships/media" Target="../media/media15.m4a"/><Relationship Id="rId5" Type="http://schemas.openxmlformats.org/officeDocument/2006/relationships/image" Target="../media/image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3" Type="http://schemas.microsoft.com/office/2007/relationships/media" Target="../media/media16.m4a"/><Relationship Id="rId4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3" Type="http://schemas.microsoft.com/office/2007/relationships/media" Target="../media/media17.m4a"/><Relationship Id="rId4" Type="http://schemas.openxmlformats.org/officeDocument/2006/relationships/image" Target="../media/image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3" Type="http://schemas.microsoft.com/office/2007/relationships/media" Target="../media/media18.m4a"/><Relationship Id="rId4" Type="http://schemas.openxmlformats.org/officeDocument/2006/relationships/image" Target="../media/image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Relationship Id="rId3" Type="http://schemas.openxmlformats.org/officeDocument/2006/relationships/hyperlink" Target="https://erfurt-touristinformation.de/cms/wp-content/uploads/Stadtplan-Erfurt-WEB.pdf" TargetMode="External"/><Relationship Id="rId4" Type="http://schemas.openxmlformats.org/officeDocument/2006/relationships/audio" Target="../media/media19.m4a"/><Relationship Id="rId5" Type="http://schemas.microsoft.com/office/2007/relationships/media" Target="../media/media19.m4a"/><Relationship Id="rId6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3" Type="http://schemas.microsoft.com/office/2007/relationships/media" Target="../media/media2.m4a"/><Relationship Id="rId4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3" Type="http://schemas.microsoft.com/office/2007/relationships/media" Target="../media/media20.m4a"/><Relationship Id="rId4" Type="http://schemas.openxmlformats.org/officeDocument/2006/relationships/image" Target="../media/image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3" Type="http://schemas.microsoft.com/office/2007/relationships/media" Target="../media/media21.m4a"/><Relationship Id="rId4" Type="http://schemas.openxmlformats.org/officeDocument/2006/relationships/image" Target="../media/image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3" Type="http://schemas.microsoft.com/office/2007/relationships/media" Target="../media/media22.m4a"/><Relationship Id="rId4" Type="http://schemas.openxmlformats.org/officeDocument/2006/relationships/image" Target="../media/image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3" Type="http://schemas.microsoft.com/office/2007/relationships/media" Target="../media/media23.m4a"/><Relationship Id="rId4" Type="http://schemas.openxmlformats.org/officeDocument/2006/relationships/image" Target="../media/image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3" Type="http://schemas.microsoft.com/office/2007/relationships/media" Target="../media/media24.m4a"/><Relationship Id="rId4" Type="http://schemas.openxmlformats.org/officeDocument/2006/relationships/image" Target="../media/image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Relationship Id="rId3" Type="http://schemas.openxmlformats.org/officeDocument/2006/relationships/audio" Target="../media/media25.m4a"/><Relationship Id="rId4" Type="http://schemas.microsoft.com/office/2007/relationships/media" Target="../media/media25.m4a"/><Relationship Id="rId5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Relationship Id="rId3" Type="http://schemas.openxmlformats.org/officeDocument/2006/relationships/hyperlink" Target="https://erfurt-touristinformation.de/cms/wp-content/uploads/Stadtplan-Erfurt-WEB.pdf" TargetMode="External"/><Relationship Id="rId4" Type="http://schemas.openxmlformats.org/officeDocument/2006/relationships/audio" Target="../media/media3.m4a"/><Relationship Id="rId5" Type="http://schemas.microsoft.com/office/2007/relationships/media" Target="../media/media3.m4a"/><Relationship Id="rId6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audio" Target="../media/media26.m4a"/><Relationship Id="rId3" Type="http://schemas.microsoft.com/office/2007/relationships/media" Target="../media/media26.m4a"/><Relationship Id="rId4" Type="http://schemas.openxmlformats.org/officeDocument/2006/relationships/image" Target="../media/image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3" Type="http://schemas.microsoft.com/office/2007/relationships/media" Target="../media/media27.m4a"/><Relationship Id="rId4" Type="http://schemas.openxmlformats.org/officeDocument/2006/relationships/image" Target="../media/image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de.wikipedia.org/wiki/Erfurter_Stadtbefestigung#/media/Datei:Erfurt-1650-Merian.jpg" TargetMode="External"/><Relationship Id="rId3" Type="http://schemas.openxmlformats.org/officeDocument/2006/relationships/hyperlink" Target="https://www.lzt-thueringen.de/files/aidhandel.pdf" TargetMode="External"/><Relationship Id="rId4" Type="http://schemas.openxmlformats.org/officeDocument/2006/relationships/hyperlink" Target="https://www.erfurt.de/ef/de/service/aktuelles/tagebuch/2016/123390.html" TargetMode="External"/><Relationship Id="rId5" Type="http://schemas.openxmlformats.org/officeDocument/2006/relationships/hyperlink" Target="https://www.unser-stadtplan.de/stadtplan/erfurt/kartenstartpunkt/stadtplan-erfurt.map" TargetMode="External"/><Relationship Id="rId6" Type="http://schemas.openxmlformats.org/officeDocument/2006/relationships/audio" Target="../media/media28.m4a"/><Relationship Id="rId7" Type="http://schemas.microsoft.com/office/2007/relationships/media" Target="../media/media28.m4a"/><Relationship Id="rId8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audio" Target="../media/media4.m4a"/><Relationship Id="rId5" Type="http://schemas.microsoft.com/office/2007/relationships/media" Target="../media/media4.m4a"/><Relationship Id="rId6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3" Type="http://schemas.openxmlformats.org/officeDocument/2006/relationships/hyperlink" Target="https://de.wikipedia.org/wiki/Erfurter_Stadtbefestigung#/media/Datei:Erfurt-1650-Merian.jpg" TargetMode="External"/><Relationship Id="rId4" Type="http://schemas.openxmlformats.org/officeDocument/2006/relationships/audio" Target="../media/media5.m4a"/><Relationship Id="rId5" Type="http://schemas.microsoft.com/office/2007/relationships/media" Target="../media/media5.m4a"/><Relationship Id="rId6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3" Type="http://schemas.microsoft.com/office/2007/relationships/media" Target="../media/media6.m4a"/><Relationship Id="rId4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3" Type="http://schemas.microsoft.com/office/2007/relationships/media" Target="../media/media7.m4a"/><Relationship Id="rId4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3" Type="http://schemas.microsoft.com/office/2007/relationships/media" Target="../media/media8.m4a"/><Relationship Id="rId4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3" Type="http://schemas.microsoft.com/office/2007/relationships/media" Target="../media/media9.m4a"/><Relationship Id="rId4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Erfurt"/>
          <p:cNvSpPr txBox="1"/>
          <p:nvPr>
            <p:ph type="ctrTitle"/>
          </p:nvPr>
        </p:nvSpPr>
        <p:spPr>
          <a:xfrm>
            <a:off x="1219200" y="919116"/>
            <a:ext cx="21945600" cy="4267201"/>
          </a:xfrm>
          <a:prstGeom prst="rect">
            <a:avLst/>
          </a:prstGeom>
        </p:spPr>
        <p:txBody>
          <a:bodyPr/>
          <a:lstStyle>
            <a:lvl1pPr>
              <a:defRPr b="1" u="sng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Erfurt </a:t>
            </a:r>
          </a:p>
        </p:txBody>
      </p:sp>
      <p:sp>
        <p:nvSpPr>
          <p:cNvPr id="152" name="Überblick über die Stadt"/>
          <p:cNvSpPr txBox="1"/>
          <p:nvPr>
            <p:ph type="subTitle" sz="quarter" idx="1"/>
          </p:nvPr>
        </p:nvSpPr>
        <p:spPr>
          <a:xfrm>
            <a:off x="1219200" y="5626068"/>
            <a:ext cx="21945600" cy="2250593"/>
          </a:xfrm>
          <a:prstGeom prst="rect">
            <a:avLst/>
          </a:prstGeom>
        </p:spPr>
        <p:txBody>
          <a:bodyPr/>
          <a:lstStyle>
            <a:lvl1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Überblick über die Stadt </a:t>
            </a:r>
          </a:p>
        </p:txBody>
      </p:sp>
      <p:sp>
        <p:nvSpPr>
          <p:cNvPr id="153" name="Seminar:  Die Sakralarchitektur Erfurts - Kunstgeschichte einer mittelalterlichen Großstadt…"/>
          <p:cNvSpPr txBox="1"/>
          <p:nvPr/>
        </p:nvSpPr>
        <p:spPr>
          <a:xfrm>
            <a:off x="4393738" y="8448683"/>
            <a:ext cx="15596524" cy="3091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Seminar:</a:t>
            </a:r>
            <a:r>
              <a:t>  Die Sakralarchitektur Erfurts - Kunstgeschichte einer mittelalterlichen Großstadt </a:t>
            </a:r>
          </a:p>
          <a:p>
            <a:pPr algn="l">
              <a:lnSpc>
                <a:spcPct val="120000"/>
              </a:lnSpc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Dozentin:</a:t>
            </a:r>
            <a:r>
              <a:t> Frau Aylin Seeboth</a:t>
            </a:r>
          </a:p>
          <a:p>
            <a:pPr algn="l">
              <a:lnSpc>
                <a:spcPct val="120000"/>
              </a:lnSpc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Referent: </a:t>
            </a:r>
            <a:r>
              <a:t>Anna Bilstein </a:t>
            </a:r>
          </a:p>
          <a:p>
            <a:pPr algn="l">
              <a:lnSpc>
                <a:spcPct val="120000"/>
              </a:lnSpc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Datum:</a:t>
            </a:r>
            <a:r>
              <a:t> 18.01.2021</a:t>
            </a:r>
          </a:p>
          <a:p>
            <a:pPr algn="l">
              <a:lnSpc>
                <a:spcPct val="120000"/>
              </a:lnSpc>
              <a:defRPr b="1"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WiSe 2020/2021 </a:t>
            </a:r>
          </a:p>
        </p:txBody>
      </p:sp>
      <p:pic>
        <p:nvPicPr>
          <p:cNvPr id="154" name="Audioaufnahme.m4a" descr="Audioaufnahme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764385" y="995388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6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Wichtige Brücken:…"/>
          <p:cNvSpPr/>
          <p:nvPr/>
        </p:nvSpPr>
        <p:spPr>
          <a:xfrm>
            <a:off x="826797" y="224749"/>
            <a:ext cx="13428557" cy="13266502"/>
          </a:xfrm>
          <a:prstGeom prst="ellipse">
            <a:avLst/>
          </a:prstGeom>
          <a:solidFill>
            <a:srgbClr val="D5D5D5"/>
          </a:solidFill>
          <a:ln w="101600">
            <a:solidFill>
              <a:schemeClr val="accent5">
                <a:hueOff val="-65973"/>
                <a:satOff val="18050"/>
                <a:lumOff val="-15912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b="1"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Wichtige Brücken: </a:t>
            </a:r>
          </a:p>
          <a:p>
            <a:pPr marL="620568" indent="-620568" algn="just" defTabSz="1130300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lvl="7" marL="4443268" indent="-620568" algn="just" defTabSz="1130300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Lehmannsbrücke </a:t>
            </a:r>
          </a:p>
          <a:p>
            <a:pPr lvl="7" marL="4443268" indent="-620568" algn="just" defTabSz="1130300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Krämerbrücke </a:t>
            </a:r>
          </a:p>
          <a:p>
            <a:pPr lvl="7" marL="4443268" indent="-620568" algn="just" defTabSz="1130300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Lange Brücke </a:t>
            </a:r>
          </a:p>
        </p:txBody>
      </p:sp>
      <p:pic>
        <p:nvPicPr>
          <p:cNvPr id="203" name="Audioaufnahme.m4a" descr="Audioaufnahme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514524" y="1018790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5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Wichtige Brücken:…"/>
          <p:cNvSpPr/>
          <p:nvPr/>
        </p:nvSpPr>
        <p:spPr>
          <a:xfrm>
            <a:off x="826797" y="224749"/>
            <a:ext cx="13428557" cy="13266502"/>
          </a:xfrm>
          <a:prstGeom prst="ellipse">
            <a:avLst/>
          </a:prstGeom>
          <a:solidFill>
            <a:srgbClr val="D5D5D5"/>
          </a:solidFill>
          <a:ln w="101600">
            <a:solidFill>
              <a:schemeClr val="accent5">
                <a:hueOff val="-65973"/>
                <a:satOff val="18050"/>
                <a:lumOff val="-15912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b="1"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Wichtige Brücken: </a:t>
            </a:r>
          </a:p>
          <a:p>
            <a:pPr marL="620568" indent="-620568" algn="just" defTabSz="1130300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lvl="7" marL="4443268" indent="-620568" algn="just" defTabSz="1130300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Lehmannsbrücke </a:t>
            </a:r>
          </a:p>
          <a:p>
            <a:pPr lvl="7" marL="4443268" indent="-620568" algn="just" defTabSz="1130300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Krämerbrücke </a:t>
            </a:r>
          </a:p>
          <a:p>
            <a:pPr lvl="7" marL="4443268" indent="-620568" algn="just" defTabSz="1130300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Lange Brücke </a:t>
            </a:r>
          </a:p>
        </p:txBody>
      </p:sp>
      <p:sp>
        <p:nvSpPr>
          <p:cNvPr id="206" name="Linie"/>
          <p:cNvSpPr/>
          <p:nvPr/>
        </p:nvSpPr>
        <p:spPr>
          <a:xfrm flipV="1">
            <a:off x="15232080" y="5247546"/>
            <a:ext cx="3156665" cy="2462"/>
          </a:xfrm>
          <a:prstGeom prst="line">
            <a:avLst/>
          </a:prstGeom>
          <a:ln w="63500">
            <a:solidFill>
              <a:schemeClr val="accent5">
                <a:hueOff val="-65973"/>
                <a:satOff val="18050"/>
                <a:lumOff val="-1591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7" name="Linie"/>
          <p:cNvSpPr/>
          <p:nvPr/>
        </p:nvSpPr>
        <p:spPr>
          <a:xfrm flipV="1">
            <a:off x="15232080" y="7981194"/>
            <a:ext cx="3156665" cy="2461"/>
          </a:xfrm>
          <a:prstGeom prst="line">
            <a:avLst/>
          </a:prstGeom>
          <a:ln w="63500">
            <a:solidFill>
              <a:schemeClr val="accent5">
                <a:hueOff val="-65973"/>
                <a:satOff val="18050"/>
                <a:lumOff val="-1591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8" name="Teil des europäischen…"/>
          <p:cNvSpPr txBox="1"/>
          <p:nvPr/>
        </p:nvSpPr>
        <p:spPr>
          <a:xfrm>
            <a:off x="18199520" y="1775670"/>
            <a:ext cx="5765118" cy="1476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Teil des europäischen </a:t>
            </a:r>
          </a:p>
          <a:p>
            <a:pPr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Handelswegnetzes</a:t>
            </a:r>
          </a:p>
        </p:txBody>
      </p:sp>
      <p:sp>
        <p:nvSpPr>
          <p:cNvPr id="209" name="Großer Wasserlauf…"/>
          <p:cNvSpPr txBox="1"/>
          <p:nvPr/>
        </p:nvSpPr>
        <p:spPr>
          <a:xfrm>
            <a:off x="18570195" y="7242965"/>
            <a:ext cx="5023769" cy="1476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Großer Wasserlauf </a:t>
            </a:r>
          </a:p>
          <a:p>
            <a:pPr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= Holzbrücken </a:t>
            </a:r>
          </a:p>
        </p:txBody>
      </p:sp>
      <p:sp>
        <p:nvSpPr>
          <p:cNvPr id="210" name="Linie"/>
          <p:cNvSpPr/>
          <p:nvPr/>
        </p:nvSpPr>
        <p:spPr>
          <a:xfrm flipV="1">
            <a:off x="15232080" y="10714841"/>
            <a:ext cx="3156665" cy="2462"/>
          </a:xfrm>
          <a:prstGeom prst="line">
            <a:avLst/>
          </a:prstGeom>
          <a:ln w="63500">
            <a:solidFill>
              <a:schemeClr val="accent5">
                <a:hueOff val="-65973"/>
                <a:satOff val="18050"/>
                <a:lumOff val="-1591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1" name="Ab 11. Jhd. auch…"/>
          <p:cNvSpPr txBox="1"/>
          <p:nvPr/>
        </p:nvSpPr>
        <p:spPr>
          <a:xfrm>
            <a:off x="18893896" y="9976612"/>
            <a:ext cx="4376366" cy="1476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Ab 11. Jhd. auch</a:t>
            </a:r>
          </a:p>
          <a:p>
            <a:pPr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Steinbrücken</a:t>
            </a:r>
          </a:p>
        </p:txBody>
      </p:sp>
      <p:sp>
        <p:nvSpPr>
          <p:cNvPr id="212" name="Linie"/>
          <p:cNvSpPr/>
          <p:nvPr/>
        </p:nvSpPr>
        <p:spPr>
          <a:xfrm flipV="1">
            <a:off x="15232080" y="2513899"/>
            <a:ext cx="3156665" cy="2462"/>
          </a:xfrm>
          <a:prstGeom prst="line">
            <a:avLst/>
          </a:prstGeom>
          <a:ln w="63500">
            <a:solidFill>
              <a:schemeClr val="accent5">
                <a:hueOff val="-65973"/>
                <a:satOff val="18050"/>
                <a:lumOff val="-1591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3" name="Überbrückt…"/>
          <p:cNvSpPr txBox="1"/>
          <p:nvPr/>
        </p:nvSpPr>
        <p:spPr>
          <a:xfrm>
            <a:off x="18353464" y="4509317"/>
            <a:ext cx="4945944" cy="1476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Überbrückt</a:t>
            </a:r>
          </a:p>
          <a:p>
            <a:pPr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an ca. 100 Stellen </a:t>
            </a:r>
          </a:p>
        </p:txBody>
      </p:sp>
      <p:pic>
        <p:nvPicPr>
          <p:cNvPr id="214" name="Audioaufnahme.m4a" descr="Audioaufnahme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54000" y="10464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0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Erfurt im Mittelalter"/>
          <p:cNvSpPr txBox="1"/>
          <p:nvPr>
            <p:ph type="title"/>
          </p:nvPr>
        </p:nvSpPr>
        <p:spPr>
          <a:xfrm>
            <a:off x="1219200" y="770025"/>
            <a:ext cx="21945600" cy="1727201"/>
          </a:xfrm>
          <a:prstGeom prst="rect">
            <a:avLst/>
          </a:prstGeom>
        </p:spPr>
        <p:txBody>
          <a:bodyPr/>
          <a:lstStyle>
            <a:lvl1pPr>
              <a:defRPr b="1" spc="-79" sz="8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Erfurt im Mittelalter</a:t>
            </a:r>
          </a:p>
        </p:txBody>
      </p:sp>
      <p:sp>
        <p:nvSpPr>
          <p:cNvPr id="217" name="Linie"/>
          <p:cNvSpPr/>
          <p:nvPr/>
        </p:nvSpPr>
        <p:spPr>
          <a:xfrm>
            <a:off x="19302929" y="2896474"/>
            <a:ext cx="1" cy="3156666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8" name="Handel"/>
          <p:cNvSpPr txBox="1"/>
          <p:nvPr/>
        </p:nvSpPr>
        <p:spPr>
          <a:xfrm>
            <a:off x="18145568" y="6385235"/>
            <a:ext cx="2314725" cy="945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Handel</a:t>
            </a:r>
          </a:p>
        </p:txBody>
      </p:sp>
      <p:sp>
        <p:nvSpPr>
          <p:cNvPr id="219" name="Erst Grenz,- dann Fernhandel (10. Jhd)…"/>
          <p:cNvSpPr txBox="1"/>
          <p:nvPr/>
        </p:nvSpPr>
        <p:spPr>
          <a:xfrm>
            <a:off x="13329907" y="7995679"/>
            <a:ext cx="10662635" cy="3473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20568" indent="-620568" algn="l"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Erst Grenz,- dann Fernhandel (10. Jhd)</a:t>
            </a:r>
          </a:p>
          <a:p>
            <a:pPr marL="620568" indent="-620568" algn="l"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Stapelrecht </a:t>
            </a:r>
          </a:p>
          <a:p>
            <a:pPr marL="620568" indent="-620568" algn="l"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Ballenweid</a:t>
            </a:r>
          </a:p>
          <a:p>
            <a:pPr algn="l"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220" name="Audioaufnahme.m4a" descr="Audioaufnahme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929600" y="103124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6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Wichtige Märkte:…"/>
          <p:cNvSpPr/>
          <p:nvPr/>
        </p:nvSpPr>
        <p:spPr>
          <a:xfrm>
            <a:off x="826797" y="224749"/>
            <a:ext cx="13428557" cy="13266502"/>
          </a:xfrm>
          <a:prstGeom prst="ellipse">
            <a:avLst/>
          </a:prstGeom>
          <a:solidFill>
            <a:srgbClr val="D5D5D5"/>
          </a:solidFill>
          <a:ln w="101600">
            <a:solidFill>
              <a:schemeClr val="accent5">
                <a:hueOff val="-65973"/>
                <a:satOff val="18050"/>
                <a:lumOff val="-15912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b="1"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Wichtige Märkte: </a:t>
            </a:r>
          </a:p>
          <a:p>
            <a:pPr marL="620568" indent="-620568" algn="just" defTabSz="1130300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lvl="7" marL="4443268" indent="-620568" algn="just" defTabSz="1130300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Der Gradenmarkt </a:t>
            </a:r>
          </a:p>
          <a:p>
            <a:pPr lvl="7" marL="4443268" indent="-620568" algn="just" defTabSz="1130300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Der Anger </a:t>
            </a:r>
          </a:p>
          <a:p>
            <a:pPr lvl="7" marL="4443268" indent="-620568" algn="just" defTabSz="1130300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Der Fischmarkt </a:t>
            </a:r>
          </a:p>
          <a:p>
            <a:pPr lvl="7" marL="4443268" indent="-620568" algn="just" defTabSz="1130300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Der Kornmarkt</a:t>
            </a:r>
          </a:p>
          <a:p>
            <a:pPr lvl="7" marL="4443268" indent="-620568" algn="just" defTabSz="1130300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Der Wenigemarkt </a:t>
            </a:r>
          </a:p>
        </p:txBody>
      </p:sp>
      <p:sp>
        <p:nvSpPr>
          <p:cNvPr id="223" name="Linie"/>
          <p:cNvSpPr/>
          <p:nvPr/>
        </p:nvSpPr>
        <p:spPr>
          <a:xfrm flipV="1">
            <a:off x="15232080" y="2513899"/>
            <a:ext cx="3156665" cy="2462"/>
          </a:xfrm>
          <a:prstGeom prst="line">
            <a:avLst/>
          </a:prstGeom>
          <a:ln w="63500">
            <a:solidFill>
              <a:schemeClr val="accent5">
                <a:hueOff val="-65973"/>
                <a:satOff val="18050"/>
                <a:lumOff val="-1591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24" name="Zentrum des…"/>
          <p:cNvSpPr txBox="1"/>
          <p:nvPr/>
        </p:nvSpPr>
        <p:spPr>
          <a:xfrm>
            <a:off x="18749185" y="1775670"/>
            <a:ext cx="5321735" cy="1476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Zentrum des </a:t>
            </a:r>
          </a:p>
          <a:p>
            <a:pPr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öffentlichen Lebens </a:t>
            </a:r>
          </a:p>
        </p:txBody>
      </p:sp>
      <p:sp>
        <p:nvSpPr>
          <p:cNvPr id="225" name="Linie"/>
          <p:cNvSpPr/>
          <p:nvPr/>
        </p:nvSpPr>
        <p:spPr>
          <a:xfrm flipV="1">
            <a:off x="15232080" y="10034298"/>
            <a:ext cx="3156665" cy="2462"/>
          </a:xfrm>
          <a:prstGeom prst="line">
            <a:avLst/>
          </a:prstGeom>
          <a:ln w="63500">
            <a:solidFill>
              <a:schemeClr val="accent5">
                <a:hueOff val="-65973"/>
                <a:satOff val="18050"/>
                <a:lumOff val="-1591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26" name="Kirchen oft…"/>
          <p:cNvSpPr txBox="1"/>
          <p:nvPr/>
        </p:nvSpPr>
        <p:spPr>
          <a:xfrm>
            <a:off x="19713158" y="9296069"/>
            <a:ext cx="3393790" cy="1476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Kirchen oft </a:t>
            </a:r>
          </a:p>
          <a:p>
            <a:pPr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in der Nähe </a:t>
            </a:r>
          </a:p>
        </p:txBody>
      </p:sp>
      <p:grpSp>
        <p:nvGrpSpPr>
          <p:cNvPr id="229" name="Gruppieren"/>
          <p:cNvGrpSpPr/>
          <p:nvPr/>
        </p:nvGrpSpPr>
        <p:grpSpPr>
          <a:xfrm>
            <a:off x="19713158" y="4907951"/>
            <a:ext cx="3393790" cy="2732701"/>
            <a:chOff x="0" y="0"/>
            <a:chExt cx="3393789" cy="2732700"/>
          </a:xfrm>
        </p:grpSpPr>
        <p:sp>
          <p:nvSpPr>
            <p:cNvPr id="227" name="Zusammen-…"/>
            <p:cNvSpPr/>
            <p:nvPr/>
          </p:nvSpPr>
          <p:spPr>
            <a:xfrm>
              <a:off x="350800" y="731349"/>
              <a:ext cx="2692189" cy="1270001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defRPr sz="32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2000"/>
                <a:t>Zusammen-</a:t>
              </a:r>
              <a:endParaRPr sz="2000"/>
            </a:p>
            <a:p>
              <a:pPr defTabSz="825500">
                <a:lnSpc>
                  <a:spcPct val="100000"/>
                </a:lnSpc>
                <a:defRPr sz="32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2000"/>
                <a:t>gehörigkeit</a:t>
              </a:r>
              <a:r>
                <a:t> </a:t>
              </a:r>
            </a:p>
          </p:txBody>
        </p:sp>
        <p:sp>
          <p:nvSpPr>
            <p:cNvPr id="228" name="Zusa"/>
            <p:cNvSpPr/>
            <p:nvPr/>
          </p:nvSpPr>
          <p:spPr>
            <a:xfrm>
              <a:off x="0" y="0"/>
              <a:ext cx="3393790" cy="27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9" y="0"/>
                  </a:moveTo>
                  <a:cubicBezTo>
                    <a:pt x="8457" y="0"/>
                    <a:pt x="6373" y="1103"/>
                    <a:pt x="4819" y="2903"/>
                  </a:cubicBezTo>
                  <a:lnTo>
                    <a:pt x="6744" y="6147"/>
                  </a:lnTo>
                  <a:cubicBezTo>
                    <a:pt x="7744" y="4819"/>
                    <a:pt x="9169" y="3989"/>
                    <a:pt x="10749" y="3989"/>
                  </a:cubicBezTo>
                  <a:cubicBezTo>
                    <a:pt x="13751" y="3989"/>
                    <a:pt x="16189" y="6985"/>
                    <a:pt x="16232" y="10700"/>
                  </a:cubicBezTo>
                  <a:lnTo>
                    <a:pt x="14265" y="10700"/>
                  </a:lnTo>
                  <a:lnTo>
                    <a:pt x="17933" y="16883"/>
                  </a:lnTo>
                  <a:lnTo>
                    <a:pt x="21600" y="10700"/>
                  </a:lnTo>
                  <a:lnTo>
                    <a:pt x="19444" y="10700"/>
                  </a:lnTo>
                  <a:cubicBezTo>
                    <a:pt x="19401" y="4782"/>
                    <a:pt x="15525" y="0"/>
                    <a:pt x="10749" y="0"/>
                  </a:cubicBezTo>
                  <a:close/>
                  <a:moveTo>
                    <a:pt x="3667" y="4515"/>
                  </a:moveTo>
                  <a:lnTo>
                    <a:pt x="0" y="10700"/>
                  </a:lnTo>
                  <a:lnTo>
                    <a:pt x="2054" y="10700"/>
                  </a:lnTo>
                  <a:cubicBezTo>
                    <a:pt x="2053" y="10733"/>
                    <a:pt x="2054" y="10767"/>
                    <a:pt x="2054" y="10801"/>
                  </a:cubicBezTo>
                  <a:cubicBezTo>
                    <a:pt x="2054" y="16766"/>
                    <a:pt x="5946" y="21600"/>
                    <a:pt x="10749" y="21600"/>
                  </a:cubicBezTo>
                  <a:cubicBezTo>
                    <a:pt x="13080" y="21600"/>
                    <a:pt x="15197" y="20461"/>
                    <a:pt x="16759" y="18607"/>
                  </a:cubicBezTo>
                  <a:lnTo>
                    <a:pt x="14814" y="15375"/>
                  </a:lnTo>
                  <a:cubicBezTo>
                    <a:pt x="13811" y="16749"/>
                    <a:pt x="12360" y="17611"/>
                    <a:pt x="10749" y="17611"/>
                  </a:cubicBezTo>
                  <a:cubicBezTo>
                    <a:pt x="7720" y="17611"/>
                    <a:pt x="5266" y="14563"/>
                    <a:pt x="5266" y="10801"/>
                  </a:cubicBezTo>
                  <a:cubicBezTo>
                    <a:pt x="5266" y="10767"/>
                    <a:pt x="5265" y="10733"/>
                    <a:pt x="5266" y="10700"/>
                  </a:cubicBezTo>
                  <a:lnTo>
                    <a:pt x="7335" y="10700"/>
                  </a:lnTo>
                  <a:lnTo>
                    <a:pt x="3667" y="4515"/>
                  </a:lnTo>
                  <a:close/>
                </a:path>
              </a:pathLst>
            </a:custGeom>
            <a:solidFill>
              <a:schemeClr val="accent5">
                <a:hueOff val="-65973"/>
                <a:satOff val="18050"/>
                <a:lumOff val="-15912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/>
              <a:r>
                <a:t>Zusa</a:t>
              </a:r>
            </a:p>
          </p:txBody>
        </p:sp>
      </p:grpSp>
      <p:pic>
        <p:nvPicPr>
          <p:cNvPr id="230" name="Audioaufnahme.m4a" descr="Audioaufnahme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06400" y="106172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6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Ohne Titel 2.pdf" descr="Ohne Titel 2.pdf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3799" r="0" b="13799"/>
          <a:stretch>
            <a:fillRect/>
          </a:stretch>
        </p:blipFill>
        <p:spPr>
          <a:xfrm>
            <a:off x="1270000" y="1270000"/>
            <a:ext cx="21844000" cy="111760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233" name="Bildnachweis Stadtplan: https://erfurt-touristinformation.de/cms/wp-content/uploads/Stadtplan-Erfurt-WEB.pdf (letzter Zugriff: 10.01.2021)"/>
          <p:cNvSpPr txBox="1"/>
          <p:nvPr/>
        </p:nvSpPr>
        <p:spPr>
          <a:xfrm>
            <a:off x="4909092" y="12934639"/>
            <a:ext cx="11724497" cy="309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Bildnachweis Stadtplan: </a:t>
            </a:r>
            <a:r>
              <a:rPr u="sng">
                <a:hlinkClick r:id="rId3" invalidUrl="" action="" tgtFrame="" tooltip="" history="1" highlightClick="0" endSnd="0"/>
              </a:rPr>
              <a:t>https://erfurt-touristinformation.de/cms/wp-content/uploads/Stadtplan-Erfurt-WEB.pdf</a:t>
            </a:r>
            <a:r>
              <a:t> (letzter Zugriff: 10.01.2021)</a:t>
            </a:r>
          </a:p>
        </p:txBody>
      </p:sp>
      <p:sp>
        <p:nvSpPr>
          <p:cNvPr id="234" name="Kreis"/>
          <p:cNvSpPr/>
          <p:nvPr/>
        </p:nvSpPr>
        <p:spPr>
          <a:xfrm>
            <a:off x="13985515" y="5666249"/>
            <a:ext cx="1270001" cy="1270001"/>
          </a:xfrm>
          <a:prstGeom prst="ellips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35" name="Oval"/>
          <p:cNvSpPr/>
          <p:nvPr/>
        </p:nvSpPr>
        <p:spPr>
          <a:xfrm>
            <a:off x="15298214" y="6464884"/>
            <a:ext cx="1678638" cy="1691830"/>
          </a:xfrm>
          <a:prstGeom prst="ellips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36" name="Kreis"/>
          <p:cNvSpPr/>
          <p:nvPr/>
        </p:nvSpPr>
        <p:spPr>
          <a:xfrm>
            <a:off x="12279163" y="6222999"/>
            <a:ext cx="1270001" cy="1270001"/>
          </a:xfrm>
          <a:prstGeom prst="ellips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37" name="Oval"/>
          <p:cNvSpPr/>
          <p:nvPr/>
        </p:nvSpPr>
        <p:spPr>
          <a:xfrm>
            <a:off x="10006178" y="7150195"/>
            <a:ext cx="1530326" cy="1558827"/>
          </a:xfrm>
          <a:prstGeom prst="ellips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pic>
        <p:nvPicPr>
          <p:cNvPr id="238" name="Audioaufnahme.m4a" descr="Audioaufnahme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1259800" y="106426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770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7" fill="hold" display="0">
                  <p:stCondLst>
                    <p:cond delay="indefinite"/>
                  </p:stCondLst>
                </p:cTn>
                <p:tgtEl>
                  <p:spTgt spid="238"/>
                </p:tgtEl>
              </p:cMediaNode>
            </p:audio>
          </p:childTnLst>
        </p:cTn>
      </p:par>
    </p:tnLst>
    <p:bldLst>
      <p:bldP build="whole" bldLvl="1" animBg="1" rev="0" advAuto="0" spid="235" grpId="4"/>
      <p:bldP build="whole" bldLvl="1" animBg="1" rev="0" advAuto="0" spid="236" grpId="2"/>
      <p:bldP build="whole" bldLvl="1" animBg="1" rev="0" advAuto="0" spid="237" grpId="1"/>
      <p:bldP build="whole" bldLvl="1" animBg="1" rev="0" advAuto="0" spid="234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Bildschirmfoto 2021-01-14 um 22.42.51.png" descr="Bildschirmfoto 2021-01-14 um 22.42.51.png"/>
          <p:cNvPicPr>
            <a:picLocks noChangeAspect="1"/>
          </p:cNvPicPr>
          <p:nvPr/>
        </p:nvPicPr>
        <p:blipFill>
          <a:blip r:embed="rId2">
            <a:extLst/>
          </a:blip>
          <a:srcRect l="0" t="13540" r="2694" b="18569"/>
          <a:stretch>
            <a:fillRect/>
          </a:stretch>
        </p:blipFill>
        <p:spPr>
          <a:xfrm>
            <a:off x="502841" y="1814314"/>
            <a:ext cx="23133157" cy="100873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8" name="Gruppieren"/>
          <p:cNvGrpSpPr/>
          <p:nvPr/>
        </p:nvGrpSpPr>
        <p:grpSpPr>
          <a:xfrm>
            <a:off x="1318037" y="1170711"/>
            <a:ext cx="21502659" cy="8066468"/>
            <a:chOff x="0" y="0"/>
            <a:chExt cx="21502658" cy="8066467"/>
          </a:xfrm>
        </p:grpSpPr>
        <p:sp>
          <p:nvSpPr>
            <p:cNvPr id="241" name="Rechteck"/>
            <p:cNvSpPr/>
            <p:nvPr/>
          </p:nvSpPr>
          <p:spPr>
            <a:xfrm>
              <a:off x="5999504" y="1210278"/>
              <a:ext cx="2846222" cy="3700010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</a:p>
          </p:txBody>
        </p:sp>
        <p:sp>
          <p:nvSpPr>
            <p:cNvPr id="242" name="Rechteck"/>
            <p:cNvSpPr/>
            <p:nvPr/>
          </p:nvSpPr>
          <p:spPr>
            <a:xfrm>
              <a:off x="2854438" y="1210278"/>
              <a:ext cx="2846222" cy="3700010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</a:p>
          </p:txBody>
        </p:sp>
        <p:sp>
          <p:nvSpPr>
            <p:cNvPr id="243" name="Rechteck"/>
            <p:cNvSpPr/>
            <p:nvPr/>
          </p:nvSpPr>
          <p:spPr>
            <a:xfrm>
              <a:off x="16426397" y="0"/>
              <a:ext cx="2846222" cy="3700009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</a:p>
          </p:txBody>
        </p:sp>
        <p:sp>
          <p:nvSpPr>
            <p:cNvPr id="244" name="Rechteck"/>
            <p:cNvSpPr/>
            <p:nvPr/>
          </p:nvSpPr>
          <p:spPr>
            <a:xfrm>
              <a:off x="19812272" y="3039533"/>
              <a:ext cx="1690387" cy="3135864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</a:p>
          </p:txBody>
        </p:sp>
        <p:sp>
          <p:nvSpPr>
            <p:cNvPr id="245" name="Rechteck"/>
            <p:cNvSpPr/>
            <p:nvPr/>
          </p:nvSpPr>
          <p:spPr>
            <a:xfrm>
              <a:off x="17877486" y="3951094"/>
              <a:ext cx="1438710" cy="3700010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</a:p>
          </p:txBody>
        </p:sp>
        <p:sp>
          <p:nvSpPr>
            <p:cNvPr id="246" name="Rechteck"/>
            <p:cNvSpPr/>
            <p:nvPr/>
          </p:nvSpPr>
          <p:spPr>
            <a:xfrm>
              <a:off x="8700440" y="2361577"/>
              <a:ext cx="911435" cy="3700009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</a:p>
          </p:txBody>
        </p:sp>
        <p:sp>
          <p:nvSpPr>
            <p:cNvPr id="247" name="Rechteck"/>
            <p:cNvSpPr/>
            <p:nvPr/>
          </p:nvSpPr>
          <p:spPr>
            <a:xfrm>
              <a:off x="12157377" y="1606542"/>
              <a:ext cx="911435" cy="3700009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</a:p>
          </p:txBody>
        </p:sp>
        <p:sp>
          <p:nvSpPr>
            <p:cNvPr id="248" name="Rechteck"/>
            <p:cNvSpPr/>
            <p:nvPr/>
          </p:nvSpPr>
          <p:spPr>
            <a:xfrm>
              <a:off x="10164718" y="2432873"/>
              <a:ext cx="800666" cy="2731415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</a:p>
          </p:txBody>
        </p:sp>
        <p:sp>
          <p:nvSpPr>
            <p:cNvPr id="249" name="Rechteck"/>
            <p:cNvSpPr/>
            <p:nvPr/>
          </p:nvSpPr>
          <p:spPr>
            <a:xfrm>
              <a:off x="6682319" y="3726056"/>
              <a:ext cx="1094333" cy="2731414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</a:p>
          </p:txBody>
        </p:sp>
        <p:sp>
          <p:nvSpPr>
            <p:cNvPr id="250" name="Rechteck"/>
            <p:cNvSpPr/>
            <p:nvPr/>
          </p:nvSpPr>
          <p:spPr>
            <a:xfrm>
              <a:off x="0" y="3350680"/>
              <a:ext cx="467306" cy="2513571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</a:p>
          </p:txBody>
        </p:sp>
        <p:sp>
          <p:nvSpPr>
            <p:cNvPr id="251" name="Rechteck"/>
            <p:cNvSpPr/>
            <p:nvPr/>
          </p:nvSpPr>
          <p:spPr>
            <a:xfrm>
              <a:off x="1834288" y="2757461"/>
              <a:ext cx="467307" cy="3700009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</a:p>
          </p:txBody>
        </p:sp>
        <p:sp>
          <p:nvSpPr>
            <p:cNvPr id="252" name="Rechteck"/>
            <p:cNvSpPr/>
            <p:nvPr/>
          </p:nvSpPr>
          <p:spPr>
            <a:xfrm>
              <a:off x="603631" y="2361577"/>
              <a:ext cx="1094333" cy="3700009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</a:p>
          </p:txBody>
        </p:sp>
        <p:sp>
          <p:nvSpPr>
            <p:cNvPr id="253" name="Rechteck"/>
            <p:cNvSpPr/>
            <p:nvPr/>
          </p:nvSpPr>
          <p:spPr>
            <a:xfrm>
              <a:off x="11825406" y="5321864"/>
              <a:ext cx="675443" cy="2731415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</a:p>
          </p:txBody>
        </p:sp>
        <p:sp>
          <p:nvSpPr>
            <p:cNvPr id="254" name="Rechteck"/>
            <p:cNvSpPr/>
            <p:nvPr/>
          </p:nvSpPr>
          <p:spPr>
            <a:xfrm>
              <a:off x="13147265" y="3321606"/>
              <a:ext cx="675443" cy="3135864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</a:p>
          </p:txBody>
        </p:sp>
        <p:sp>
          <p:nvSpPr>
            <p:cNvPr id="255" name="Rechteck"/>
            <p:cNvSpPr/>
            <p:nvPr/>
          </p:nvSpPr>
          <p:spPr>
            <a:xfrm>
              <a:off x="2819791" y="5109144"/>
              <a:ext cx="1438709" cy="1988729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</a:p>
          </p:txBody>
        </p:sp>
        <p:sp>
          <p:nvSpPr>
            <p:cNvPr id="256" name="Rechteck"/>
            <p:cNvSpPr/>
            <p:nvPr/>
          </p:nvSpPr>
          <p:spPr>
            <a:xfrm>
              <a:off x="15614313" y="4366458"/>
              <a:ext cx="675443" cy="3700010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</a:p>
          </p:txBody>
        </p:sp>
        <p:sp>
          <p:nvSpPr>
            <p:cNvPr id="257" name="Rechteck"/>
            <p:cNvSpPr/>
            <p:nvPr/>
          </p:nvSpPr>
          <p:spPr>
            <a:xfrm>
              <a:off x="14050038" y="3241758"/>
              <a:ext cx="911436" cy="3700010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</a:p>
          </p:txBody>
        </p:sp>
      </p:grpSp>
      <p:sp>
        <p:nvSpPr>
          <p:cNvPr id="259" name="Bildnachweis: Stadtansicht Erfurts aus der SchedelschenWeltchronik, Holzschnitt von Michael Wolgemut, 1493."/>
          <p:cNvSpPr txBox="1"/>
          <p:nvPr/>
        </p:nvSpPr>
        <p:spPr>
          <a:xfrm>
            <a:off x="7715967" y="12803609"/>
            <a:ext cx="8706800" cy="30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00000"/>
              </a:lnSpc>
              <a:defRPr i="1" sz="15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/>
              <a:t>Bildnachweis: </a:t>
            </a:r>
            <a:r>
              <a:t>Stadtansicht Erfurts aus der SchedelschenWeltchronik, Holzschnitt von Michael Wolgemut, 1493. </a:t>
            </a:r>
          </a:p>
        </p:txBody>
      </p:sp>
      <p:pic>
        <p:nvPicPr>
          <p:cNvPr id="260" name="Audioaufnahme.m4a" descr="Audioaufnahme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0980400" y="10414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31" fill="hold"/>
                                        <p:tgtEl>
                                          <p:spTgt spid="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260"/>
                </p:tgtEl>
              </p:cMediaNode>
            </p:audio>
          </p:childTnLst>
        </p:cTn>
      </p:par>
    </p:tnLst>
    <p:bldLst>
      <p:bldP build="whole" bldLvl="1" animBg="1" rev="0" advAuto="0" spid="25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Erfurt im Mittelalter"/>
          <p:cNvSpPr txBox="1"/>
          <p:nvPr>
            <p:ph type="title"/>
          </p:nvPr>
        </p:nvSpPr>
        <p:spPr>
          <a:xfrm>
            <a:off x="1219200" y="770025"/>
            <a:ext cx="21945600" cy="1727201"/>
          </a:xfrm>
          <a:prstGeom prst="rect">
            <a:avLst/>
          </a:prstGeom>
        </p:spPr>
        <p:txBody>
          <a:bodyPr/>
          <a:lstStyle>
            <a:lvl1pPr>
              <a:defRPr b="1" spc="-79" sz="8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Erfurt im Mittelalter</a:t>
            </a:r>
          </a:p>
        </p:txBody>
      </p:sp>
      <p:sp>
        <p:nvSpPr>
          <p:cNvPr id="263" name="Linie"/>
          <p:cNvSpPr/>
          <p:nvPr/>
        </p:nvSpPr>
        <p:spPr>
          <a:xfrm flipH="1">
            <a:off x="5081070" y="2896474"/>
            <a:ext cx="1" cy="3156666"/>
          </a:xfrm>
          <a:prstGeom prst="line">
            <a:avLst/>
          </a:prstGeom>
          <a:ln w="63500">
            <a:solidFill>
              <a:srgbClr val="5E5E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4" name="Sakralbauten"/>
          <p:cNvSpPr txBox="1"/>
          <p:nvPr/>
        </p:nvSpPr>
        <p:spPr>
          <a:xfrm>
            <a:off x="3121107" y="6385235"/>
            <a:ext cx="4092104" cy="945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8">
              <a:spcBef>
                <a:spcPts val="2400"/>
              </a:spcBef>
              <a:defRPr sz="6000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Sakralbauten</a:t>
            </a:r>
          </a:p>
        </p:txBody>
      </p:sp>
      <p:sp>
        <p:nvSpPr>
          <p:cNvPr id="265" name="Linie"/>
          <p:cNvSpPr/>
          <p:nvPr/>
        </p:nvSpPr>
        <p:spPr>
          <a:xfrm>
            <a:off x="12192000" y="2896474"/>
            <a:ext cx="1" cy="3156666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6" name="Linie"/>
          <p:cNvSpPr/>
          <p:nvPr/>
        </p:nvSpPr>
        <p:spPr>
          <a:xfrm>
            <a:off x="19302929" y="2896474"/>
            <a:ext cx="1" cy="3156666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7" name="Wasser"/>
          <p:cNvSpPr txBox="1"/>
          <p:nvPr/>
        </p:nvSpPr>
        <p:spPr>
          <a:xfrm>
            <a:off x="11044125" y="6385235"/>
            <a:ext cx="2295750" cy="945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Wasser</a:t>
            </a:r>
          </a:p>
        </p:txBody>
      </p:sp>
      <p:sp>
        <p:nvSpPr>
          <p:cNvPr id="268" name="Handel"/>
          <p:cNvSpPr txBox="1"/>
          <p:nvPr/>
        </p:nvSpPr>
        <p:spPr>
          <a:xfrm>
            <a:off x="18145568" y="6385235"/>
            <a:ext cx="2314725" cy="945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Handel</a:t>
            </a:r>
          </a:p>
        </p:txBody>
      </p:sp>
      <p:sp>
        <p:nvSpPr>
          <p:cNvPr id="269" name="Ornament 13"/>
          <p:cNvSpPr/>
          <p:nvPr/>
        </p:nvSpPr>
        <p:spPr>
          <a:xfrm>
            <a:off x="11269774" y="8030027"/>
            <a:ext cx="9605267" cy="429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5596" fill="norm" stroke="1" extrusionOk="0">
                <a:moveTo>
                  <a:pt x="8186" y="7"/>
                </a:moveTo>
                <a:cubicBezTo>
                  <a:pt x="5538" y="-278"/>
                  <a:pt x="2797" y="8362"/>
                  <a:pt x="49" y="663"/>
                </a:cubicBezTo>
                <a:lnTo>
                  <a:pt x="0" y="1181"/>
                </a:lnTo>
                <a:cubicBezTo>
                  <a:pt x="3497" y="13745"/>
                  <a:pt x="7050" y="-5602"/>
                  <a:pt x="10800" y="4870"/>
                </a:cubicBezTo>
                <a:cubicBezTo>
                  <a:pt x="14550" y="-5599"/>
                  <a:pt x="18104" y="13745"/>
                  <a:pt x="21600" y="1181"/>
                </a:cubicBezTo>
                <a:lnTo>
                  <a:pt x="21551" y="663"/>
                </a:lnTo>
                <a:cubicBezTo>
                  <a:pt x="17887" y="10929"/>
                  <a:pt x="14235" y="-7855"/>
                  <a:pt x="10800" y="4205"/>
                </a:cubicBezTo>
                <a:cubicBezTo>
                  <a:pt x="9941" y="1190"/>
                  <a:pt x="9069" y="103"/>
                  <a:pt x="8186" y="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70" name="Fazit:…"/>
          <p:cNvSpPr txBox="1"/>
          <p:nvPr/>
        </p:nvSpPr>
        <p:spPr>
          <a:xfrm>
            <a:off x="9421969" y="8750330"/>
            <a:ext cx="13300879" cy="4139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Fazit: </a:t>
            </a:r>
          </a:p>
          <a:p>
            <a:pPr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Neben den herausragenden Sakralbauten sorgen die Allgegenwart des Wassers und der florierende Handel für eine außerordentliche Hochtechnologiesierung und großen Wohlstand.  </a:t>
            </a:r>
          </a:p>
          <a:p>
            <a:pPr>
              <a:defRPr b="1"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Erfurt = ein fortschrittliches Vorbild</a:t>
            </a:r>
          </a:p>
        </p:txBody>
      </p:sp>
      <p:pic>
        <p:nvPicPr>
          <p:cNvPr id="271" name="Audioaufnahme.m4a" descr="Audioaufnahme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79400" y="102362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1" fill="hold"/>
                                        <p:tgtEl>
                                          <p:spTgt spid="2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Aufbau Erfurts"/>
          <p:cNvSpPr txBox="1"/>
          <p:nvPr>
            <p:ph type="title"/>
          </p:nvPr>
        </p:nvSpPr>
        <p:spPr>
          <a:xfrm>
            <a:off x="1219200" y="5994400"/>
            <a:ext cx="21945600" cy="1727200"/>
          </a:xfrm>
          <a:prstGeom prst="rect">
            <a:avLst/>
          </a:prstGeom>
        </p:spPr>
        <p:txBody>
          <a:bodyPr/>
          <a:lstStyle>
            <a:lvl1pPr>
              <a:defRPr b="1" spc="-79" sz="8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Aufbau Erfurts</a:t>
            </a:r>
          </a:p>
        </p:txBody>
      </p:sp>
      <p:pic>
        <p:nvPicPr>
          <p:cNvPr id="274" name="Audioaufnahme.m4a" descr="Audioaufnahme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9989800" y="97282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6" fill="hold"/>
                                        <p:tgtEl>
                                          <p:spTgt spid="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traßenzü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pc="-79" sz="8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Straßenzüge </a:t>
            </a:r>
          </a:p>
        </p:txBody>
      </p:sp>
      <p:sp>
        <p:nvSpPr>
          <p:cNvPr id="277" name="Via Regia (führte über Krämerbrücke, Lehmannsbrücke und Lange Brücke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46100" indent="-546100"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Via Regia (führte über Krämerbrücke, Lehmannsbrücke und Lange Brücke) </a:t>
            </a:r>
          </a:p>
          <a:p>
            <a:pPr marL="546100" indent="-546100"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Domplatz - Marktstraße - Krämerbrücke - Wenigemarkt </a:t>
            </a:r>
          </a:p>
        </p:txBody>
      </p:sp>
      <p:pic>
        <p:nvPicPr>
          <p:cNvPr id="278" name="Audioaufnahme.m4a" descr="Audioaufnahme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421600" y="98552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0" fill="hold"/>
                                        <p:tgtEl>
                                          <p:spTgt spid="2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Ohne Titel 2.pdf" descr="Ohne Titel 2.pdf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2124" t="29817" r="22124" b="29817"/>
          <a:stretch>
            <a:fillRect/>
          </a:stretch>
        </p:blipFill>
        <p:spPr>
          <a:xfrm>
            <a:off x="1269999" y="1269999"/>
            <a:ext cx="21844001" cy="11176001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281" name="Bildnachweis Stadtplan: https://erfurt-touristinformation.de/cms/wp-content/uploads/Stadtplan-Erfurt-WEB.pdf (letzter Zugriff: 10.01.2021)"/>
          <p:cNvSpPr txBox="1"/>
          <p:nvPr/>
        </p:nvSpPr>
        <p:spPr>
          <a:xfrm>
            <a:off x="6329751" y="12934639"/>
            <a:ext cx="11724497" cy="309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Bildnachweis Stadtplan: </a:t>
            </a:r>
            <a:r>
              <a:rPr u="sng">
                <a:hlinkClick r:id="rId3" invalidUrl="" action="" tgtFrame="" tooltip="" history="1" highlightClick="0" endSnd="0"/>
              </a:rPr>
              <a:t>https://erfurt-touristinformation.de/cms/wp-content/uploads/Stadtplan-Erfurt-WEB.pdf</a:t>
            </a:r>
            <a:r>
              <a:t> (letzter Zugriff: 10.01.2021)</a:t>
            </a:r>
          </a:p>
        </p:txBody>
      </p:sp>
      <p:sp>
        <p:nvSpPr>
          <p:cNvPr id="282" name="Linie"/>
          <p:cNvSpPr/>
          <p:nvPr/>
        </p:nvSpPr>
        <p:spPr>
          <a:xfrm flipV="1">
            <a:off x="10431766" y="7658054"/>
            <a:ext cx="37173" cy="20110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3" name="Linie"/>
          <p:cNvSpPr/>
          <p:nvPr/>
        </p:nvSpPr>
        <p:spPr>
          <a:xfrm>
            <a:off x="10664052" y="5731116"/>
            <a:ext cx="6254039" cy="2253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4" y="21600"/>
                </a:moveTo>
                <a:lnTo>
                  <a:pt x="0" y="15779"/>
                </a:lnTo>
                <a:lnTo>
                  <a:pt x="11285" y="8612"/>
                </a:lnTo>
                <a:lnTo>
                  <a:pt x="16987" y="54"/>
                </a:lnTo>
                <a:lnTo>
                  <a:pt x="21598" y="0"/>
                </a:lnTo>
                <a:lnTo>
                  <a:pt x="21600" y="2687"/>
                </a:lnTo>
              </a:path>
            </a:pathLst>
          </a:custGeom>
          <a:ln w="114300">
            <a:solidFill>
              <a:schemeClr val="accent5">
                <a:hueOff val="-65973"/>
                <a:satOff val="18050"/>
                <a:lumOff val="-15912"/>
              </a:schemeClr>
            </a:solidFill>
            <a:custDash>
              <a:ds d="200000" sp="200000"/>
            </a:custDash>
            <a:miter lim="400000"/>
            <a:headEnd type="oval"/>
            <a:tailEnd type="triangle"/>
          </a:ln>
          <a:effectLst>
            <a:reflection blurRad="0" stA="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84" name="Audioaufnahme.m4a" descr="Audioaufnahme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0904200" y="10287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3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71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audio>
          </p:childTnLst>
        </p:cTn>
      </p:par>
    </p:tnLst>
    <p:bldLst>
      <p:bldP build="whole" bldLvl="1" animBg="1" rev="0" advAuto="0" spid="28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Inhal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pc="-79" sz="8000"/>
              <a:t>Inhalt</a:t>
            </a:r>
            <a:r>
              <a:t> </a:t>
            </a:r>
          </a:p>
        </p:txBody>
      </p:sp>
      <p:sp>
        <p:nvSpPr>
          <p:cNvPr id="157" name="Status der Stadt Erfurt im Mittelalter…"/>
          <p:cNvSpPr txBox="1"/>
          <p:nvPr>
            <p:ph type="body" idx="1"/>
          </p:nvPr>
        </p:nvSpPr>
        <p:spPr>
          <a:xfrm>
            <a:off x="1219200" y="2443592"/>
            <a:ext cx="21945601" cy="10675380"/>
          </a:xfrm>
          <a:prstGeom prst="rect">
            <a:avLst/>
          </a:prstGeom>
        </p:spPr>
        <p:txBody>
          <a:bodyPr/>
          <a:lstStyle/>
          <a:p>
            <a:pPr marL="1267921" indent="-1267921" defTabSz="701675">
              <a:spcBef>
                <a:spcPts val="2000"/>
              </a:spcBef>
              <a:buClr>
                <a:srgbClr val="000000"/>
              </a:buClr>
              <a:buSzPct val="100000"/>
              <a:buAutoNum type="arabicPeriod" startAt="1"/>
              <a:defRPr spc="-102" sz="5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Status der Stadt Erfurt im Mittelalter</a:t>
            </a:r>
          </a:p>
          <a:p>
            <a:pPr lvl="3" marL="1920038" indent="-527482" defTabSz="701675">
              <a:spcBef>
                <a:spcPts val="2000"/>
              </a:spcBef>
              <a:buSzPct val="150000"/>
              <a:buChar char="•"/>
              <a:defRPr spc="-85" sz="425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Wassersystem </a:t>
            </a:r>
          </a:p>
          <a:p>
            <a:pPr lvl="3" marL="1920038" indent="-527482" defTabSz="701675">
              <a:spcBef>
                <a:spcPts val="2000"/>
              </a:spcBef>
              <a:buSzPct val="150000"/>
              <a:buChar char="•"/>
              <a:defRPr spc="-85" sz="425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Handel</a:t>
            </a:r>
          </a:p>
          <a:p>
            <a:pPr lvl="3" indent="1165860" defTabSz="701675">
              <a:spcBef>
                <a:spcPts val="2000"/>
              </a:spcBef>
              <a:defRPr spc="-85" sz="425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</a:t>
            </a:r>
          </a:p>
          <a:p>
            <a:pPr marL="1267921" indent="-1267921" defTabSz="701675">
              <a:spcBef>
                <a:spcPts val="2000"/>
              </a:spcBef>
              <a:buClr>
                <a:srgbClr val="000000"/>
              </a:buClr>
              <a:buSzPct val="100000"/>
              <a:buAutoNum type="arabicPeriod" startAt="1"/>
              <a:defRPr spc="-102" sz="5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Aufbau Erfurts</a:t>
            </a:r>
          </a:p>
          <a:p>
            <a:pPr lvl="3" marL="1920038" indent="-527482" defTabSz="701675">
              <a:spcBef>
                <a:spcPts val="2000"/>
              </a:spcBef>
              <a:buSzPct val="150000"/>
              <a:buChar char="•"/>
              <a:defRPr spc="-102" sz="5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pc="-85" sz="4250"/>
              <a:t>Straßenzüge</a:t>
            </a:r>
            <a:endParaRPr spc="-85" sz="4250"/>
          </a:p>
          <a:p>
            <a:pPr lvl="3" marL="1920038" indent="-527482" defTabSz="701675">
              <a:spcBef>
                <a:spcPts val="2000"/>
              </a:spcBef>
              <a:buSzPct val="150000"/>
              <a:buChar char="•"/>
              <a:defRPr spc="-102" sz="5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pc="-85" sz="4250"/>
              <a:t> Märkte </a:t>
            </a:r>
            <a:endParaRPr spc="-85" sz="4250"/>
          </a:p>
          <a:p>
            <a:pPr lvl="3" marL="1920038" indent="-527482" defTabSz="701675">
              <a:spcBef>
                <a:spcPts val="2000"/>
              </a:spcBef>
              <a:buSzPct val="150000"/>
              <a:buChar char="•"/>
              <a:defRPr spc="-102" sz="5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pc="-85" sz="4250"/>
              <a:t>Viertel </a:t>
            </a:r>
            <a:endParaRPr spc="-85" sz="4250"/>
          </a:p>
          <a:p>
            <a:pPr lvl="3" marL="1920038" indent="-527482" defTabSz="701675">
              <a:spcBef>
                <a:spcPts val="2000"/>
              </a:spcBef>
              <a:buSzPct val="150000"/>
              <a:buChar char="•"/>
              <a:defRPr spc="-102" sz="5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pc="-85" sz="4250"/>
              <a:t>Stadtbefestigung </a:t>
            </a:r>
            <a:endParaRPr spc="-85" sz="4250"/>
          </a:p>
          <a:p>
            <a:pPr lvl="3" marL="1920038" indent="-527482" defTabSz="701675">
              <a:spcBef>
                <a:spcPts val="2000"/>
              </a:spcBef>
              <a:buSzPct val="150000"/>
              <a:buChar char="•"/>
              <a:defRPr spc="-102" sz="5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pc="-85" sz="4250"/>
              <a:t>Holzvorkommen </a:t>
            </a:r>
            <a:endParaRPr spc="-85" sz="4250"/>
          </a:p>
          <a:p>
            <a:pPr lvl="3" indent="1165860" defTabSz="701675">
              <a:spcBef>
                <a:spcPts val="2000"/>
              </a:spcBef>
              <a:defRPr spc="-102" sz="51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pc="-85" sz="4250"/>
          </a:p>
        </p:txBody>
      </p:sp>
      <p:pic>
        <p:nvPicPr>
          <p:cNvPr id="158" name="Audioaufnahme.m4a" descr="Audioaufnahme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091400" y="9906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6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Märkt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pc="-79" sz="8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Märkte  </a:t>
            </a:r>
          </a:p>
        </p:txBody>
      </p:sp>
      <p:sp>
        <p:nvSpPr>
          <p:cNvPr id="287" name="Der Gradenmark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Der Gradenmarkt</a:t>
            </a:r>
          </a:p>
          <a:p>
            <a:pPr marL="0" indent="0">
              <a:buSzTx/>
              <a:buNone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algn="just">
              <a:buSzTx/>
              <a:buNone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einer der ältesten Plätze </a:t>
            </a:r>
          </a:p>
          <a:p>
            <a:pPr marL="0" indent="0" algn="just">
              <a:buSzTx/>
              <a:buNone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Verkauf von Brot- &amp; Fleisch</a:t>
            </a:r>
          </a:p>
          <a:p>
            <a:pPr marL="0" indent="0" algn="just">
              <a:buSzTx/>
              <a:buNone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Lederhaus</a:t>
            </a:r>
          </a:p>
          <a:p>
            <a:pPr marL="0" indent="0" algn="just">
              <a:buSzTx/>
              <a:buNone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Richtplatz &amp; Galgen = Zeichen landesherrlicher Gewalt </a:t>
            </a:r>
          </a:p>
          <a:p>
            <a:pPr marL="0" indent="0" algn="just">
              <a:buSzTx/>
              <a:buNone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Zollhaus = Kontrolle Marktverkehr </a:t>
            </a:r>
          </a:p>
        </p:txBody>
      </p:sp>
      <p:pic>
        <p:nvPicPr>
          <p:cNvPr id="288" name="Audioaufnahme.m4a" descr="Audioaufnahme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878800" y="9906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58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8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Linie"/>
          <p:cNvSpPr/>
          <p:nvPr/>
        </p:nvSpPr>
        <p:spPr>
          <a:xfrm flipV="1">
            <a:off x="10431766" y="7658054"/>
            <a:ext cx="37173" cy="2011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91" name="Bildschirmfoto 2021-01-14 um 22.47.41.png" descr="Bildschirmfoto 2021-01-14 um 22.47.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84262" y="382036"/>
            <a:ext cx="13779156" cy="13252085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Kreis"/>
          <p:cNvSpPr/>
          <p:nvPr/>
        </p:nvSpPr>
        <p:spPr>
          <a:xfrm>
            <a:off x="8964043" y="7278358"/>
            <a:ext cx="1270001" cy="1270001"/>
          </a:xfrm>
          <a:prstGeom prst="ellipse">
            <a:avLst/>
          </a:prstGeom>
          <a:ln w="63500">
            <a:solidFill>
              <a:schemeClr val="accent5">
                <a:hueOff val="-65973"/>
                <a:satOff val="18050"/>
                <a:lumOff val="-1591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93" name="Bildnachweis: Wolf, Stephanie: Erfurt im 13. Jahrhundert. Städtische Gesellschaft zwischen Mainzer Erzbischof, Adel und Reich (Städteforschung. Veröffentlichungen des Instituts für vergleichende Städtegeschichte in Münster, Reihe A: Darstellungen, Bd. 67"/>
          <p:cNvSpPr txBox="1"/>
          <p:nvPr/>
        </p:nvSpPr>
        <p:spPr>
          <a:xfrm>
            <a:off x="646929" y="11336047"/>
            <a:ext cx="3121971" cy="2252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00000"/>
              </a:lnSpc>
              <a:defRPr i="1" sz="15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/>
              <a:t>Bildnachweis: Wolf, Stephanie:</a:t>
            </a:r>
            <a:r>
              <a:t> Erfurt im 13. Jahrhundert. Städtische Gesellschaft zwischen Mainzer Erzbischof, Adel und Reich (Städteforschung. Veröffentlichungen des Instituts für vergleichende Städtegeschichte in Münster, Reihe A: Darstellungen, Bd. 67),</a:t>
            </a:r>
            <a:r>
              <a:rPr i="0"/>
              <a:t> Köln/Weimar/Wien 2005.</a:t>
            </a:r>
            <a:endParaRPr i="0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Märkt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pc="-79" sz="8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Märkte  </a:t>
            </a:r>
          </a:p>
        </p:txBody>
      </p:sp>
      <p:sp>
        <p:nvSpPr>
          <p:cNvPr id="296" name="Der Anger…"/>
          <p:cNvSpPr txBox="1"/>
          <p:nvPr>
            <p:ph type="body" idx="1"/>
          </p:nvPr>
        </p:nvSpPr>
        <p:spPr>
          <a:xfrm>
            <a:off x="1217711" y="4009348"/>
            <a:ext cx="21948578" cy="84836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Der Anger  </a:t>
            </a:r>
          </a:p>
          <a:p>
            <a:pPr marL="0" indent="0">
              <a:buSzTx/>
              <a:buNone/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>
              <a:buSzTx/>
              <a:buNone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wichtigster Handelsmarkt </a:t>
            </a:r>
          </a:p>
          <a:p>
            <a:pPr marL="0" indent="0">
              <a:buSzTx/>
              <a:buNone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Markt des überregionalen Handels</a:t>
            </a:r>
          </a:p>
          <a:p>
            <a:pPr marL="0" indent="0">
              <a:buSzTx/>
              <a:buNone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Waid = Quelle des Wohlstands </a:t>
            </a:r>
          </a:p>
          <a:p>
            <a:pPr marL="0" indent="0">
              <a:buSzTx/>
              <a:buNone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durch Brand (1660) großer Teil mittelalterlichen Bausubstanz zerstört</a:t>
            </a:r>
          </a:p>
        </p:txBody>
      </p:sp>
      <p:pic>
        <p:nvPicPr>
          <p:cNvPr id="297" name="Audioaufnahme.m4a" descr="Audioaufnahme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523200" y="102616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0" fill="hold"/>
                                        <p:tgtEl>
                                          <p:spTgt spid="2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Linie"/>
          <p:cNvSpPr/>
          <p:nvPr/>
        </p:nvSpPr>
        <p:spPr>
          <a:xfrm flipV="1">
            <a:off x="10431766" y="7658054"/>
            <a:ext cx="37173" cy="2011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300" name="Bildschirmfoto 2021-01-14 um 22.47.41.png" descr="Bildschirmfoto 2021-01-14 um 22.47.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84262" y="382036"/>
            <a:ext cx="13779156" cy="13252085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Kreis"/>
          <p:cNvSpPr/>
          <p:nvPr/>
        </p:nvSpPr>
        <p:spPr>
          <a:xfrm>
            <a:off x="15454357" y="6222999"/>
            <a:ext cx="1270001" cy="1270001"/>
          </a:xfrm>
          <a:prstGeom prst="ellipse">
            <a:avLst/>
          </a:prstGeom>
          <a:ln w="63500">
            <a:solidFill>
              <a:schemeClr val="accent5">
                <a:hueOff val="-65973"/>
                <a:satOff val="18050"/>
                <a:lumOff val="-1591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302" name="Bildnachweis: Wolf, Stephanie: Erfurt im 13. Jahrhundert. Städtische Gesellschaft zwischen Mainzer Erzbischof, Adel und Reich (Städteforschung. Veröffentlichungen des Instituts für vergleichende Städtegeschichte in Münster, Reihe A: Darstellungen, Bd. 67"/>
          <p:cNvSpPr txBox="1"/>
          <p:nvPr/>
        </p:nvSpPr>
        <p:spPr>
          <a:xfrm>
            <a:off x="362402" y="11023067"/>
            <a:ext cx="3121971" cy="2252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00000"/>
              </a:lnSpc>
              <a:defRPr i="1" sz="15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/>
              <a:t>Bildnachweis: Wolf, Stephanie:</a:t>
            </a:r>
            <a:r>
              <a:t> Erfurt im 13. Jahrhundert. Städtische Gesellschaft zwischen Mainzer Erzbischof, Adel und Reich (Städteforschung. Veröffentlichungen des Instituts für vergleichende Städtegeschichte in Münster, Reihe A: Darstellungen, Bd. 67),</a:t>
            </a:r>
            <a:r>
              <a:rPr i="0"/>
              <a:t> Köln/Weimar/Wien 2005.</a:t>
            </a:r>
            <a:endParaRPr i="0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Märkt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pc="-79" sz="8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Märkte  </a:t>
            </a:r>
          </a:p>
        </p:txBody>
      </p:sp>
      <p:sp>
        <p:nvSpPr>
          <p:cNvPr id="305" name="Der Kornmarkt…"/>
          <p:cNvSpPr txBox="1"/>
          <p:nvPr>
            <p:ph type="body" idx="1"/>
          </p:nvPr>
        </p:nvSpPr>
        <p:spPr>
          <a:xfrm>
            <a:off x="1219199" y="4013199"/>
            <a:ext cx="20645348" cy="8483601"/>
          </a:xfrm>
          <a:prstGeom prst="rect">
            <a:avLst/>
          </a:prstGeom>
        </p:spPr>
        <p:txBody>
          <a:bodyPr/>
          <a:lstStyle/>
          <a:p>
            <a:pPr marL="0" indent="0" defTabSz="2316421">
              <a:spcBef>
                <a:spcPts val="2200"/>
              </a:spcBef>
              <a:buSzTx/>
              <a:buNone/>
              <a:defRPr sz="5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Der Kornmarkt </a:t>
            </a:r>
          </a:p>
          <a:p>
            <a:pPr marL="0" indent="0" defTabSz="2316421">
              <a:spcBef>
                <a:spcPts val="2200"/>
              </a:spcBef>
              <a:buSzTx/>
              <a:buNone/>
              <a:defRPr sz="475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- 15. Jahrhundert </a:t>
            </a:r>
          </a:p>
          <a:p>
            <a:pPr marL="0" indent="0" defTabSz="2316421">
              <a:spcBef>
                <a:spcPts val="2200"/>
              </a:spcBef>
              <a:buSzTx/>
              <a:buNone/>
              <a:defRPr sz="475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Spezieller Markt für Getreidehandel </a:t>
            </a:r>
          </a:p>
          <a:p>
            <a:pPr marL="0" indent="0" defTabSz="2316421">
              <a:spcBef>
                <a:spcPts val="2200"/>
              </a:spcBef>
              <a:buSzTx/>
              <a:buNone/>
              <a:defRPr sz="475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In Verbindung mit dem Kornhof </a:t>
            </a:r>
          </a:p>
          <a:p>
            <a:pPr marL="0" indent="0" defTabSz="2316421">
              <a:spcBef>
                <a:spcPts val="2200"/>
              </a:spcBef>
              <a:buSzTx/>
              <a:buNone/>
              <a:defRPr sz="57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2316421">
              <a:spcBef>
                <a:spcPts val="2200"/>
              </a:spcBef>
              <a:buSzTx/>
              <a:buNone/>
              <a:defRPr sz="5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Der Fischmarkt </a:t>
            </a:r>
          </a:p>
          <a:p>
            <a:pPr marL="0" indent="0" defTabSz="2316421">
              <a:spcBef>
                <a:spcPts val="2200"/>
              </a:spcBef>
              <a:buSzTx/>
              <a:buNone/>
              <a:defRPr sz="475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vergleichsweise recht jung </a:t>
            </a:r>
          </a:p>
          <a:p>
            <a:pPr marL="0" indent="0" defTabSz="2316421">
              <a:spcBef>
                <a:spcPts val="2200"/>
              </a:spcBef>
              <a:buSzTx/>
              <a:buNone/>
              <a:defRPr sz="475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heimische Fischprodukte, konservierter Seefisch  </a:t>
            </a:r>
          </a:p>
          <a:p>
            <a:pPr marL="0" indent="0" defTabSz="2316421">
              <a:spcBef>
                <a:spcPts val="2200"/>
              </a:spcBef>
              <a:buSzTx/>
              <a:buNone/>
              <a:defRPr sz="475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Südteil des Marktes: Handel von Geflügel </a:t>
            </a:r>
          </a:p>
        </p:txBody>
      </p:sp>
      <p:pic>
        <p:nvPicPr>
          <p:cNvPr id="306" name="Audioaufnahme.m4a" descr="Audioaufnahme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269200" y="9956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5" fill="hold"/>
                                        <p:tgtEl>
                                          <p:spTgt spid="3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Linie"/>
          <p:cNvSpPr/>
          <p:nvPr/>
        </p:nvSpPr>
        <p:spPr>
          <a:xfrm flipV="1">
            <a:off x="10431766" y="7658054"/>
            <a:ext cx="37173" cy="2011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309" name="Bildschirmfoto 2021-01-14 um 22.47.41.png" descr="Bildschirmfoto 2021-01-14 um 22.47.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84262" y="382036"/>
            <a:ext cx="13779156" cy="13252085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Kreis"/>
          <p:cNvSpPr/>
          <p:nvPr/>
        </p:nvSpPr>
        <p:spPr>
          <a:xfrm>
            <a:off x="11339557" y="5918200"/>
            <a:ext cx="1270001" cy="1270000"/>
          </a:xfrm>
          <a:prstGeom prst="ellipse">
            <a:avLst/>
          </a:prstGeom>
          <a:ln w="63500">
            <a:solidFill>
              <a:schemeClr val="accent5">
                <a:hueOff val="-65973"/>
                <a:satOff val="18050"/>
                <a:lumOff val="-1591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311" name="Kreis"/>
          <p:cNvSpPr/>
          <p:nvPr/>
        </p:nvSpPr>
        <p:spPr>
          <a:xfrm>
            <a:off x="9962258" y="6066844"/>
            <a:ext cx="1270001" cy="1270001"/>
          </a:xfrm>
          <a:prstGeom prst="ellipse">
            <a:avLst/>
          </a:prstGeom>
          <a:ln w="63500">
            <a:solidFill>
              <a:schemeClr val="accent5">
                <a:hueOff val="-65973"/>
                <a:satOff val="18050"/>
                <a:lumOff val="-1591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312" name="Bildnachweis: Wolf, Stephanie: Erfurt im 13. Jahrhundert. Städtische Gesellschaft zwischen Mainzer Erzbischof, Adel und Reich (Städteforschung. Veröffentlichungen des Instituts für vergleichende Städtegeschichte in Münster, Reihe A: Darstellungen, Bd. 67"/>
          <p:cNvSpPr txBox="1"/>
          <p:nvPr/>
        </p:nvSpPr>
        <p:spPr>
          <a:xfrm>
            <a:off x="390855" y="11079972"/>
            <a:ext cx="3121970" cy="225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00000"/>
              </a:lnSpc>
              <a:defRPr i="1" sz="15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/>
              <a:t>Bildnachweis: Wolf, Stephanie:</a:t>
            </a:r>
            <a:r>
              <a:t> Erfurt im 13. Jahrhundert. Städtische Gesellschaft zwischen Mainzer Erzbischof, Adel und Reich (Städteforschung. Veröffentlichungen des Instituts für vergleichende Städtegeschichte in Münster, Reihe A: Darstellungen, Bd. 67),</a:t>
            </a:r>
            <a:r>
              <a:rPr i="0"/>
              <a:t> Köln/Weimar/Wien 2005.</a:t>
            </a:r>
            <a:endParaRPr i="0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0" grpId="1"/>
      <p:bldP build="whole" bldLvl="1" animBg="1" rev="0" advAuto="0" spid="311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Märkt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pc="-79" sz="8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Märkte  </a:t>
            </a:r>
          </a:p>
        </p:txBody>
      </p:sp>
      <p:sp>
        <p:nvSpPr>
          <p:cNvPr id="315" name="Der Wenigemarkt…"/>
          <p:cNvSpPr txBox="1"/>
          <p:nvPr>
            <p:ph type="body" idx="1"/>
          </p:nvPr>
        </p:nvSpPr>
        <p:spPr>
          <a:xfrm>
            <a:off x="1217711" y="4009348"/>
            <a:ext cx="21945601" cy="84836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Der Wenigemarkt   </a:t>
            </a:r>
          </a:p>
          <a:p>
            <a:pPr marL="0" indent="0">
              <a:buSzTx/>
              <a:buNone/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als Markt der Kaufleutesiedlung seit 1000 existent</a:t>
            </a:r>
          </a:p>
          <a:p>
            <a:pPr marL="0" indent="0">
              <a:buSzTx/>
              <a:buNone/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316" name="Audioaufnahme.m4a" descr="Audioaufnahme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726400" y="10160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3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1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Linie"/>
          <p:cNvSpPr/>
          <p:nvPr/>
        </p:nvSpPr>
        <p:spPr>
          <a:xfrm flipV="1">
            <a:off x="10431766" y="7658054"/>
            <a:ext cx="37173" cy="2011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319" name="Bildschirmfoto 2021-01-14 um 22.47.41.png" descr="Bildschirmfoto 2021-01-14 um 22.47.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84262" y="382036"/>
            <a:ext cx="13779156" cy="13252085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Kreis"/>
          <p:cNvSpPr/>
          <p:nvPr/>
        </p:nvSpPr>
        <p:spPr>
          <a:xfrm>
            <a:off x="13317313" y="5144402"/>
            <a:ext cx="1270001" cy="1270001"/>
          </a:xfrm>
          <a:prstGeom prst="ellipse">
            <a:avLst/>
          </a:prstGeom>
          <a:ln w="63500">
            <a:solidFill>
              <a:schemeClr val="accent5">
                <a:hueOff val="-65973"/>
                <a:satOff val="18050"/>
                <a:lumOff val="-1591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321" name="Bildnachweis: Wolf, Stephanie: Erfurt im 13. Jahrhundert. Städtische Gesellschaft zwischen Mainzer Erzbischof, Adel und Reich (Städteforschung. Veröffentlichungen des Instituts für vergleichende Städtegeschichte in Münster, Reihe A: Darstellungen, Bd. 67"/>
          <p:cNvSpPr txBox="1"/>
          <p:nvPr/>
        </p:nvSpPr>
        <p:spPr>
          <a:xfrm>
            <a:off x="390855" y="11051520"/>
            <a:ext cx="3121970" cy="2252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00000"/>
              </a:lnSpc>
              <a:defRPr i="1" sz="15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/>
              <a:t>Bildnachweis: Wolf, Stephanie:</a:t>
            </a:r>
            <a:r>
              <a:t> Erfurt im 13. Jahrhundert. Städtische Gesellschaft zwischen Mainzer Erzbischof, Adel und Reich (Städteforschung. Veröffentlichungen des Instituts für vergleichende Städtegeschichte in Münster, Reihe A: Darstellungen, Bd. 67),</a:t>
            </a:r>
            <a:r>
              <a:rPr i="0"/>
              <a:t> Köln/Weimar/Wien 2005.</a:t>
            </a:r>
            <a:endParaRPr i="0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Die Vier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pc="-79" sz="8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Die Viertel</a:t>
            </a:r>
          </a:p>
        </p:txBody>
      </p:sp>
      <p:sp>
        <p:nvSpPr>
          <p:cNvPr id="324" name="Kleine Händler…"/>
          <p:cNvSpPr/>
          <p:nvPr/>
        </p:nvSpPr>
        <p:spPr>
          <a:xfrm>
            <a:off x="8825428" y="2847722"/>
            <a:ext cx="6733144" cy="9104891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1130300">
              <a:lnSpc>
                <a:spcPct val="100000"/>
              </a:lnSpc>
              <a:defRPr b="1"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Kleine Händler </a:t>
            </a:r>
          </a:p>
          <a:p>
            <a:pPr defTabSz="1130300">
              <a:lnSpc>
                <a:spcPct val="100000"/>
              </a:lnSpc>
              <a:defRPr b="1"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&amp; Handwerker</a:t>
            </a:r>
          </a:p>
          <a:p>
            <a:pPr algn="l" defTabSz="1130300">
              <a:lnSpc>
                <a:spcPct val="100000"/>
              </a:lnSpc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620568" indent="-620568" algn="l" defTabSz="1130300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den Großgrundstücken der Oberschicht vorgelagert: </a:t>
            </a:r>
          </a:p>
          <a:p>
            <a:pPr lvl="1" marL="1166668" indent="-620568" algn="l" defTabSz="1130300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Haupthandelsstraße</a:t>
            </a:r>
          </a:p>
          <a:p>
            <a:pPr lvl="1" marL="1166668" indent="-620568" algn="l" defTabSz="1130300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Marktstraße bis Krämerbrücke</a:t>
            </a:r>
          </a:p>
        </p:txBody>
      </p:sp>
      <p:sp>
        <p:nvSpPr>
          <p:cNvPr id="325" name="Die Oberschicht…"/>
          <p:cNvSpPr/>
          <p:nvPr/>
        </p:nvSpPr>
        <p:spPr>
          <a:xfrm>
            <a:off x="644336" y="1778504"/>
            <a:ext cx="7197434" cy="10158992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1130300">
              <a:lnSpc>
                <a:spcPct val="100000"/>
              </a:lnSpc>
              <a:defRPr b="1"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Die Oberschicht </a:t>
            </a:r>
          </a:p>
          <a:p>
            <a:pPr algn="l" defTabSz="1130300">
              <a:lnSpc>
                <a:spcPct val="100000"/>
              </a:lnSpc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620568" indent="-620568" algn="l" defTabSz="1130300">
              <a:lnSpc>
                <a:spcPct val="100000"/>
              </a:lnSpc>
              <a:buSzPct val="150000"/>
              <a:buChar char="-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000"/>
              <a:t>Stadtkern</a:t>
            </a:r>
            <a:endParaRPr sz="5000"/>
          </a:p>
          <a:p>
            <a:pPr marL="620568" indent="-620568" algn="l" defTabSz="1130300">
              <a:lnSpc>
                <a:spcPct val="100000"/>
              </a:lnSpc>
              <a:buSzPct val="150000"/>
              <a:buChar char="-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000"/>
              <a:t>größere Häuser:</a:t>
            </a:r>
            <a:endParaRPr sz="5000"/>
          </a:p>
          <a:p>
            <a:pPr lvl="1" marL="1166668" indent="-620568" algn="l" defTabSz="1130300">
              <a:lnSpc>
                <a:spcPct val="100000"/>
              </a:lnSpc>
              <a:buSzPct val="150000"/>
              <a:buChar char="-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000"/>
              <a:t>Michaelisstraße</a:t>
            </a:r>
            <a:endParaRPr sz="5000"/>
          </a:p>
          <a:p>
            <a:pPr lvl="1" marL="1166668" indent="-620568" algn="l" defTabSz="1130300">
              <a:lnSpc>
                <a:spcPct val="100000"/>
              </a:lnSpc>
              <a:buSzPct val="150000"/>
              <a:buChar char="-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000"/>
              <a:t>Allerheiligenstraße</a:t>
            </a:r>
            <a:endParaRPr sz="5000"/>
          </a:p>
          <a:p>
            <a:pPr lvl="1" marL="1166668" indent="-620568" algn="l" defTabSz="1130300">
              <a:lnSpc>
                <a:spcPct val="100000"/>
              </a:lnSpc>
              <a:buSzPct val="150000"/>
              <a:buChar char="-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000"/>
              <a:t>Fischmarkt </a:t>
            </a:r>
            <a:endParaRPr sz="5000"/>
          </a:p>
          <a:p>
            <a:pPr lvl="1" marL="1166668" indent="-620568" algn="l" defTabSz="1130300">
              <a:lnSpc>
                <a:spcPct val="100000"/>
              </a:lnSpc>
              <a:buSzPct val="150000"/>
              <a:buChar char="-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000"/>
              <a:t>Am Anger </a:t>
            </a:r>
            <a:endParaRPr sz="5000"/>
          </a:p>
          <a:p>
            <a:pPr lvl="1" marL="1166668" indent="-620568" algn="l" defTabSz="1130300">
              <a:lnSpc>
                <a:spcPct val="100000"/>
              </a:lnSpc>
              <a:buSzPct val="150000"/>
              <a:buChar char="-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000"/>
              <a:t>Johannesstraße </a:t>
            </a:r>
            <a:endParaRPr sz="5000"/>
          </a:p>
          <a:p>
            <a:pPr lvl="1" marL="943263" indent="-397163" algn="l" defTabSz="1130300">
              <a:lnSpc>
                <a:spcPct val="100000"/>
              </a:lnSpc>
              <a:buSzPct val="150000"/>
              <a:buChar char="-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5000"/>
          </a:p>
        </p:txBody>
      </p:sp>
      <p:sp>
        <p:nvSpPr>
          <p:cNvPr id="326" name="Untere Bevölkerungs-schicht…"/>
          <p:cNvSpPr/>
          <p:nvPr/>
        </p:nvSpPr>
        <p:spPr>
          <a:xfrm>
            <a:off x="16542230" y="4159415"/>
            <a:ext cx="7197434" cy="776591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1130300">
              <a:lnSpc>
                <a:spcPct val="100000"/>
              </a:lnSpc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Untere Bevölkerungs-schicht</a:t>
            </a:r>
            <a:r>
              <a:t> </a:t>
            </a:r>
          </a:p>
          <a:p>
            <a:pPr algn="l" defTabSz="1130300">
              <a:lnSpc>
                <a:spcPct val="100000"/>
              </a:lnSpc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620568" indent="-620568" algn="l" defTabSz="1130300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städtischer Randbereich </a:t>
            </a:r>
          </a:p>
          <a:p>
            <a:pPr marL="620568" indent="-620568" algn="l" defTabSz="1130300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Kleine Häuser</a:t>
            </a:r>
          </a:p>
          <a:p>
            <a:pPr lvl="1" marL="1166668" indent="-620568" algn="l" defTabSz="1130300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Unterhalb Petersberg Fleischer &amp; Bäcker </a:t>
            </a:r>
          </a:p>
          <a:p>
            <a:pPr lvl="1" marL="1166668" indent="-620568" algn="l" defTabSz="1130300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Andreasviertel Färber und Gerber </a:t>
            </a:r>
          </a:p>
          <a:p>
            <a:pPr lvl="1" marL="1166668" indent="-620568" algn="l" defTabSz="1130300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Fischersand: Fischer </a:t>
            </a:r>
          </a:p>
        </p:txBody>
      </p:sp>
      <p:pic>
        <p:nvPicPr>
          <p:cNvPr id="327" name="Audioaufnahme.m4a" descr="Audioaufnahme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62000" y="10464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445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9" fill="hold" display="0">
                  <p:stCondLst>
                    <p:cond delay="indefinite"/>
                  </p:stCondLst>
                </p:cTn>
                <p:tgtEl>
                  <p:spTgt spid="327"/>
                </p:tgtEl>
              </p:cMediaNode>
            </p:audio>
          </p:childTnLst>
        </p:cTn>
      </p:par>
    </p:tnLst>
    <p:bldLst>
      <p:bldP build="whole" bldLvl="1" animBg="1" rev="0" advAuto="0" spid="326" grpId="3"/>
      <p:bldP build="whole" bldLvl="1" animBg="1" rev="0" advAuto="0" spid="324" grpId="2"/>
      <p:bldP build="whole" bldLvl="1" animBg="1" rev="0" advAuto="0" spid="32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Die Stadtmauern"/>
          <p:cNvSpPr txBox="1"/>
          <p:nvPr>
            <p:ph type="title"/>
          </p:nvPr>
        </p:nvSpPr>
        <p:spPr>
          <a:xfrm>
            <a:off x="934672" y="760710"/>
            <a:ext cx="21945601" cy="1727201"/>
          </a:xfrm>
          <a:prstGeom prst="rect">
            <a:avLst/>
          </a:prstGeom>
        </p:spPr>
        <p:txBody>
          <a:bodyPr/>
          <a:lstStyle>
            <a:lvl1pPr>
              <a:defRPr b="1" spc="-79" sz="8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Die Stadtmauern</a:t>
            </a:r>
          </a:p>
        </p:txBody>
      </p:sp>
      <p:pic>
        <p:nvPicPr>
          <p:cNvPr id="330" name="Bildschirmfoto 2021-01-14 um 22.47.41.png" descr="Bildschirmfoto 2021-01-14 um 22.47.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3868" y="2728329"/>
            <a:ext cx="10736147" cy="103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Bildnachweis: Wolf, Stephanie: Erfurt im 13. Jahrhundert. Städtische Gesellschaft zwischen Mainzer Erzbischof, Adel und Reich (Städteforschung. Veröffentlichungen des Instituts für vergleichende Städtegeschichte in Münster, Reihe A: Darstellungen, Bd. 67"/>
          <p:cNvSpPr txBox="1"/>
          <p:nvPr/>
        </p:nvSpPr>
        <p:spPr>
          <a:xfrm>
            <a:off x="390855" y="10823898"/>
            <a:ext cx="3121970" cy="2252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00000"/>
              </a:lnSpc>
              <a:defRPr i="1" sz="15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/>
              <a:t>Bildnachweis: Wolf, Stephanie:</a:t>
            </a:r>
            <a:r>
              <a:t> Erfurt im 13. Jahrhundert. Städtische Gesellschaft zwischen Mainzer Erzbischof, Adel und Reich (Städteforschung. Veröffentlichungen des Instituts für vergleichende Städtegeschichte in Münster, Reihe A: Darstellungen, Bd. 67),</a:t>
            </a:r>
            <a:r>
              <a:rPr i="0"/>
              <a:t> Köln/Weimar/Wien 2005.</a:t>
            </a:r>
            <a:endParaRPr i="0"/>
          </a:p>
        </p:txBody>
      </p:sp>
      <p:pic>
        <p:nvPicPr>
          <p:cNvPr id="332" name="Audioaufnahme.m4a" descr="Audioaufnahme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0624800" y="100584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8" fill="hold"/>
                                        <p:tgtEl>
                                          <p:spTgt spid="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Ohne Titel 2.pdf" descr="Ohne Titel 2.pdf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3799" r="0" b="13799"/>
          <a:stretch>
            <a:fillRect/>
          </a:stretch>
        </p:blipFill>
        <p:spPr>
          <a:xfrm>
            <a:off x="1270000" y="1270000"/>
            <a:ext cx="21844000" cy="111760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161" name="Bildnachweis Stadtplan: https://erfurt-touristinformation.de/cms/wp-content/uploads/Stadtplan-Erfurt-WEB.pdf (letzter Zugriff: 10.01.2021)"/>
          <p:cNvSpPr txBox="1"/>
          <p:nvPr/>
        </p:nvSpPr>
        <p:spPr>
          <a:xfrm>
            <a:off x="6329751" y="12877734"/>
            <a:ext cx="11724497" cy="30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Bildnachweis Stadtplan: </a:t>
            </a:r>
            <a:r>
              <a:rPr u="sng">
                <a:hlinkClick r:id="rId3" invalidUrl="" action="" tgtFrame="" tooltip="" history="1" highlightClick="0" endSnd="0"/>
              </a:rPr>
              <a:t>https://erfurt-touristinformation.de/cms/wp-content/uploads/Stadtplan-Erfurt-WEB.pdf</a:t>
            </a:r>
            <a:r>
              <a:t> (letzter Zugriff: 10.01.2021)</a:t>
            </a:r>
          </a:p>
        </p:txBody>
      </p:sp>
      <p:pic>
        <p:nvPicPr>
          <p:cNvPr id="162" name="Audioaufnahme.m4a" descr="Audioaufnahme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0650200" y="10464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3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4" name="Tabelle"/>
          <p:cNvGraphicFramePr/>
          <p:nvPr/>
        </p:nvGraphicFramePr>
        <p:xfrm>
          <a:off x="6603034" y="925588"/>
          <a:ext cx="8690722" cy="11877524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6350199"/>
                <a:gridCol w="7119083"/>
              </a:tblGrid>
              <a:tr h="1384312">
                <a:tc gridSpan="2">
                  <a:txBody>
                    <a:bodyPr/>
                    <a:lstStyle/>
                    <a:p>
                      <a:pPr defTabSz="2438400">
                        <a:lnSpc>
                          <a:spcPct val="90000"/>
                        </a:lnSpc>
                        <a:defRPr b="0" sz="1800"/>
                      </a:pPr>
                      <a:r>
                        <a:rPr sz="5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Zwei Stadtmauern</a:t>
                      </a:r>
                    </a:p>
                  </a:txBody>
                  <a:tcPr marL="50800" marR="50800" marT="50800" marB="50800" anchor="ctr" anchorCtr="0" horzOverflow="overflow"/>
                </a:tc>
                <a:tc hMerge="1">
                  <a:tcPr/>
                </a:tc>
              </a:tr>
              <a:tr h="10480511">
                <a:tc>
                  <a:txBody>
                    <a:bodyPr/>
                    <a:lstStyle/>
                    <a:p>
                      <a:pPr algn="l" defTabSz="914400">
                        <a:tabLst>
                          <a:tab pos="1663700" algn="l"/>
                        </a:tabLst>
                        <a:defRPr b="1" sz="3200" u="sng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Die innere Mauer </a:t>
                      </a:r>
                    </a:p>
                    <a:p>
                      <a:pPr algn="l" defTabSz="914400">
                        <a:tabLst>
                          <a:tab pos="1663700" algn="l"/>
                        </a:tabLst>
                        <a:defRPr b="1" sz="3200" u="sng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  <a:p>
                      <a:pPr marL="397163" indent="-397163" algn="l" defTabSz="914400">
                        <a:buSzPct val="150000"/>
                        <a:buChar char="-"/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Baujahr 1162 </a:t>
                      </a:r>
                    </a:p>
                    <a:p>
                      <a:pPr marL="397163" indent="-397163" algn="l" defTabSz="914400">
                        <a:buSzPct val="150000"/>
                        <a:buChar char="-"/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Abriss 1165</a:t>
                      </a:r>
                    </a:p>
                    <a:p>
                      <a:pPr marL="397163" indent="-397163" algn="l" defTabSz="914400">
                        <a:buSzPct val="150000"/>
                        <a:buChar char="-"/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Instandsetzung 1168 </a:t>
                      </a:r>
                    </a:p>
                    <a:p>
                      <a:pPr marL="397163" indent="-397163" algn="l" defTabSz="914400">
                        <a:buSzPct val="150000"/>
                        <a:buChar char="-"/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Verstärkung durch: </a:t>
                      </a:r>
                    </a:p>
                    <a:p>
                      <a:pPr lvl="1" marL="943263" indent="-397163" algn="l" defTabSz="914400">
                        <a:buSzPct val="150000"/>
                        <a:buChar char="-"/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Inneren Mauerring </a:t>
                      </a:r>
                    </a:p>
                    <a:p>
                      <a:pPr lvl="1" marL="943263" indent="-397163" algn="l" defTabSz="914400">
                        <a:buSzPct val="150000"/>
                        <a:buChar char="-"/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50 Wachtürme</a:t>
                      </a:r>
                    </a:p>
                    <a:p>
                      <a:pPr lvl="1" marL="943263" indent="-397163" algn="l" defTabSz="914400">
                        <a:buSzPct val="150000"/>
                        <a:buChar char="-"/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30 m breiter Zwinger als </a:t>
                      </a:r>
                    </a:p>
                    <a:p>
                      <a:pPr lvl="1" algn="l" defTabSz="914400"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Trennung der Ringe</a:t>
                      </a:r>
                    </a:p>
                    <a:p>
                      <a:pPr marL="397163" indent="-397163" algn="l" defTabSz="914400">
                        <a:buSzPct val="150000"/>
                        <a:buChar char="-"/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mutmaßlich neun Stadttore </a:t>
                      </a:r>
                    </a:p>
                    <a:p>
                      <a:pPr algn="l" defTabSz="914400"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  <a:p>
                      <a:pPr algn="l" defTabSz="914400"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b="1"/>
                        <a:t>Heute nicht mehr vorhanden</a:t>
                      </a:r>
                      <a:r>
                        <a:t> </a:t>
                      </a:r>
                    </a:p>
                    <a:p>
                      <a:pPr algn="l" defTabSz="914400"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  <a:p>
                      <a:pPr algn="l" defTabSz="914400"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Reste: </a:t>
                      </a:r>
                    </a:p>
                    <a:p>
                      <a:pPr marL="397163" indent="-397163" algn="l" defTabSz="914400">
                        <a:buSzPct val="150000"/>
                        <a:buChar char="-"/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Johannesmauer </a:t>
                      </a:r>
                    </a:p>
                    <a:p>
                      <a:pPr marL="397163" indent="-397163" algn="l" defTabSz="914400">
                        <a:buSzPct val="150000"/>
                        <a:buChar char="-"/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Bühler Garten</a:t>
                      </a:r>
                    </a:p>
                    <a:p>
                      <a:pPr marL="397163" indent="-397163" algn="l" defTabSz="914400">
                        <a:buSzPct val="150000"/>
                        <a:buChar char="-"/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Theaterplatz </a:t>
                      </a:r>
                    </a:p>
                    <a:p>
                      <a:pPr marL="397163" indent="-397163" algn="l" defTabSz="914400">
                        <a:buSzPct val="150000"/>
                        <a:buChar char="-"/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Petersberg </a:t>
                      </a:r>
                    </a:p>
                    <a:p>
                      <a:pPr marL="397163" indent="-397163" algn="l" defTabSz="914400">
                        <a:buSzPct val="150000"/>
                        <a:buChar char="-"/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Rosswehr</a:t>
                      </a:r>
                    </a:p>
                  </a:txBody>
                  <a:tcPr marL="50800" marR="50800" marT="50800" marB="50800" anchor="t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1663700" algn="l"/>
                        </a:tabLst>
                        <a:defRPr b="1" sz="3200" u="sng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Die äußere Mauer </a:t>
                      </a:r>
                    </a:p>
                    <a:p>
                      <a:pPr algn="l" defTabSz="914400">
                        <a:tabLst>
                          <a:tab pos="1663700" algn="l"/>
                        </a:tabLst>
                        <a:defRPr b="1" sz="3200" u="sng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  <a:p>
                      <a:pPr algn="l" defTabSz="914400"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durch Reichtum Erfurts bedingte Zunahme der Einwohner erfordert zweite Stadtmauer: </a:t>
                      </a:r>
                    </a:p>
                    <a:p>
                      <a:pPr algn="l" defTabSz="914400"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  <a:p>
                      <a:pPr marL="397163" indent="-397163" algn="l" defTabSz="914400">
                        <a:buSzPct val="150000"/>
                        <a:buChar char="-"/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Baubeginn um 1320 (&amp; weitere Baumaßnahmen danach) </a:t>
                      </a:r>
                    </a:p>
                    <a:p>
                      <a:pPr marL="397163" indent="-397163" algn="l" defTabSz="914400">
                        <a:buSzPct val="150000"/>
                        <a:buChar char="-"/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Weitere Befestigungslinie </a:t>
                      </a:r>
                    </a:p>
                    <a:p>
                      <a:pPr marL="397163" indent="-397163" algn="l" defTabSz="914400">
                        <a:buSzPct val="150000"/>
                        <a:buChar char="-"/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Verstärkung durch: </a:t>
                      </a:r>
                    </a:p>
                    <a:p>
                      <a:pPr lvl="1" marL="943263" indent="-397163" algn="l" defTabSz="914400">
                        <a:buSzPct val="150000"/>
                        <a:buChar char="-"/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8 Tortürme (In Sichtweite vor älteren Toren) </a:t>
                      </a:r>
                    </a:p>
                    <a:p>
                      <a:pPr lvl="1" marL="943263" indent="-397163" algn="l" defTabSz="914400">
                        <a:buSzPct val="150000"/>
                        <a:buChar char="-"/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27 Wehrtürme </a:t>
                      </a:r>
                    </a:p>
                    <a:p>
                      <a:pPr lvl="1" marL="943263" indent="-397163" algn="l" defTabSz="914400">
                        <a:buSzPct val="150000"/>
                        <a:buChar char="-"/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Besondere Verstärkung des Brühler Tors </a:t>
                      </a:r>
                    </a:p>
                    <a:p>
                      <a:pPr algn="l" defTabSz="914400"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  <a:p>
                      <a:pPr marL="372340" indent="-372340" algn="l" defTabSz="914400">
                        <a:buSzPct val="150000"/>
                        <a:buChar char="-"/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Türme in den letzten Jahrhunderten abgerissen </a:t>
                      </a:r>
                    </a:p>
                    <a:p>
                      <a:pPr marL="397163" indent="-397163" algn="l" defTabSz="914400">
                        <a:buSzPct val="150000"/>
                        <a:buChar char="-"/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1873 Entfestigung Erfurts </a:t>
                      </a:r>
                    </a:p>
                    <a:p>
                      <a:pPr algn="l" defTabSz="914400"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  <a:p>
                      <a:pPr algn="l" defTabSz="914400">
                        <a:tabLst>
                          <a:tab pos="1663700" algn="l"/>
                        </a:tabLst>
                        <a:defRPr sz="3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b="1"/>
                        <a:t>Heute in Teilen noch vorhanden</a:t>
                      </a:r>
                    </a:p>
                  </a:txBody>
                  <a:tcPr marL="50800" marR="50800" marT="50800" marB="50800" anchor="t" anchorCtr="0" horzOverflow="overflow"/>
                </a:tc>
              </a:tr>
            </a:tbl>
          </a:graphicData>
        </a:graphic>
      </p:graphicFrame>
      <p:pic>
        <p:nvPicPr>
          <p:cNvPr id="335" name="Audioaufnahme.m4a" descr="Audioaufnahme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421600" y="9956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30" fill="hold"/>
                                        <p:tgtEl>
                                          <p:spTgt spid="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3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Das Holzvorkommen im Thüringer Wald"/>
          <p:cNvSpPr txBox="1"/>
          <p:nvPr>
            <p:ph type="title"/>
          </p:nvPr>
        </p:nvSpPr>
        <p:spPr>
          <a:xfrm>
            <a:off x="1219200" y="770025"/>
            <a:ext cx="21945601" cy="1727201"/>
          </a:xfrm>
          <a:prstGeom prst="rect">
            <a:avLst/>
          </a:prstGeom>
        </p:spPr>
        <p:txBody>
          <a:bodyPr/>
          <a:lstStyle>
            <a:lvl1pPr>
              <a:defRPr b="1" spc="-79" sz="8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Das Holzvorkommen im Thüringer Wald </a:t>
            </a:r>
          </a:p>
        </p:txBody>
      </p:sp>
      <p:grpSp>
        <p:nvGrpSpPr>
          <p:cNvPr id="351" name="Gruppieren"/>
          <p:cNvGrpSpPr/>
          <p:nvPr/>
        </p:nvGrpSpPr>
        <p:grpSpPr>
          <a:xfrm>
            <a:off x="4180420" y="3727508"/>
            <a:ext cx="16023160" cy="9047281"/>
            <a:chOff x="0" y="0"/>
            <a:chExt cx="16023159" cy="9047280"/>
          </a:xfrm>
        </p:grpSpPr>
        <p:sp>
          <p:nvSpPr>
            <p:cNvPr id="338" name="Rechteck"/>
            <p:cNvSpPr/>
            <p:nvPr/>
          </p:nvSpPr>
          <p:spPr>
            <a:xfrm>
              <a:off x="0" y="0"/>
              <a:ext cx="16023160" cy="9047281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</a:p>
          </p:txBody>
        </p:sp>
        <p:grpSp>
          <p:nvGrpSpPr>
            <p:cNvPr id="350" name="Gruppieren"/>
            <p:cNvGrpSpPr/>
            <p:nvPr/>
          </p:nvGrpSpPr>
          <p:grpSpPr>
            <a:xfrm>
              <a:off x="149458" y="179977"/>
              <a:ext cx="15766510" cy="8273145"/>
              <a:chOff x="0" y="0"/>
              <a:chExt cx="15766509" cy="8273143"/>
            </a:xfrm>
          </p:grpSpPr>
          <p:sp>
            <p:nvSpPr>
              <p:cNvPr id="339" name="Erfurt"/>
              <p:cNvSpPr/>
              <p:nvPr/>
            </p:nvSpPr>
            <p:spPr>
              <a:xfrm>
                <a:off x="3157685" y="0"/>
                <a:ext cx="2495586" cy="1270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130300">
                  <a:lnSpc>
                    <a:spcPct val="100000"/>
                  </a:lnSpc>
                  <a:defRPr sz="32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b="1" sz="5000"/>
                  <a:t>Erfurt</a:t>
                </a:r>
                <a:r>
                  <a:t> </a:t>
                </a:r>
              </a:p>
            </p:txBody>
          </p:sp>
          <p:grpSp>
            <p:nvGrpSpPr>
              <p:cNvPr id="342" name="Gruppieren"/>
              <p:cNvGrpSpPr/>
              <p:nvPr/>
            </p:nvGrpSpPr>
            <p:grpSpPr>
              <a:xfrm>
                <a:off x="2642089" y="1126579"/>
                <a:ext cx="3368334" cy="1700261"/>
                <a:chOff x="0" y="0"/>
                <a:chExt cx="3368333" cy="1700259"/>
              </a:xfrm>
            </p:grpSpPr>
            <p:sp>
              <p:nvSpPr>
                <p:cNvPr id="340" name="Linie"/>
                <p:cNvSpPr/>
                <p:nvPr/>
              </p:nvSpPr>
              <p:spPr>
                <a:xfrm>
                  <a:off x="1668074" y="0"/>
                  <a:ext cx="1700260" cy="1700260"/>
                </a:xfrm>
                <a:prstGeom prst="line">
                  <a:avLst/>
                </a:prstGeom>
                <a:noFill/>
                <a:ln w="762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Linie"/>
                <p:cNvSpPr/>
                <p:nvPr/>
              </p:nvSpPr>
              <p:spPr>
                <a:xfrm flipH="1">
                  <a:off x="0" y="0"/>
                  <a:ext cx="1700260" cy="1700260"/>
                </a:xfrm>
                <a:prstGeom prst="line">
                  <a:avLst/>
                </a:prstGeom>
                <a:noFill/>
                <a:ln w="762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43" name="Nähe Thüringer Wald"/>
              <p:cNvSpPr txBox="1"/>
              <p:nvPr/>
            </p:nvSpPr>
            <p:spPr>
              <a:xfrm>
                <a:off x="619141" y="3096602"/>
                <a:ext cx="2729583" cy="15088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35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:r>
                  <a:t>Nähe Thüringer Wald </a:t>
                </a:r>
              </a:p>
            </p:txBody>
          </p:sp>
          <p:sp>
            <p:nvSpPr>
              <p:cNvPr id="344" name="Flüsse ermöglichen Holzimport (Gera, Saale, Unstrut)"/>
              <p:cNvSpPr txBox="1"/>
              <p:nvPr/>
            </p:nvSpPr>
            <p:spPr>
              <a:xfrm>
                <a:off x="5468819" y="3061257"/>
                <a:ext cx="3729812" cy="1579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36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:r>
                  <a:t>Flüsse ermöglichen Holzimport (Gera, Saale, Unstrut)</a:t>
                </a:r>
              </a:p>
            </p:txBody>
          </p:sp>
          <p:sp>
            <p:nvSpPr>
              <p:cNvPr id="345" name="Linie"/>
              <p:cNvSpPr/>
              <p:nvPr/>
            </p:nvSpPr>
            <p:spPr>
              <a:xfrm flipV="1">
                <a:off x="1983931" y="4637797"/>
                <a:ext cx="1" cy="826527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6" name="Vorkommen Tannen-…"/>
              <p:cNvSpPr txBox="1"/>
              <p:nvPr/>
            </p:nvSpPr>
            <p:spPr>
              <a:xfrm>
                <a:off x="0" y="5608513"/>
                <a:ext cx="3967864" cy="10498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35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Vorkommen Tannen- </a:t>
                </a:r>
              </a:p>
              <a:p>
                <a:pPr>
                  <a:defRPr sz="35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&amp;Fichtenholz </a:t>
                </a:r>
              </a:p>
            </p:txBody>
          </p:sp>
          <p:sp>
            <p:nvSpPr>
              <p:cNvPr id="347" name="Erfurts Holztonnenkonstruktion,…"/>
              <p:cNvSpPr txBox="1"/>
              <p:nvPr/>
            </p:nvSpPr>
            <p:spPr>
              <a:xfrm>
                <a:off x="9763452" y="134705"/>
                <a:ext cx="6003058" cy="19679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35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Erfurts Holztonnenkonstruktion, </a:t>
                </a:r>
              </a:p>
              <a:p>
                <a:pPr>
                  <a:defRPr sz="35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Prägend für Dach- &amp; </a:t>
                </a:r>
              </a:p>
              <a:p>
                <a:pPr>
                  <a:defRPr sz="35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Konstruktionsbau </a:t>
                </a:r>
              </a:p>
              <a:p>
                <a:pPr>
                  <a:defRPr sz="35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im Mittelalter</a:t>
                </a:r>
              </a:p>
            </p:txBody>
          </p:sp>
          <p:sp>
            <p:nvSpPr>
              <p:cNvPr id="348" name="Linie"/>
              <p:cNvSpPr/>
              <p:nvPr/>
            </p:nvSpPr>
            <p:spPr>
              <a:xfrm>
                <a:off x="5724430" y="635000"/>
                <a:ext cx="3967864" cy="0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" name="Linie"/>
              <p:cNvSpPr/>
              <p:nvPr/>
            </p:nvSpPr>
            <p:spPr>
              <a:xfrm>
                <a:off x="2088940" y="2374773"/>
                <a:ext cx="11035020" cy="5898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781" fill="norm" stroke="1" extrusionOk="0">
                    <a:moveTo>
                      <a:pt x="0" y="14237"/>
                    </a:moveTo>
                    <a:cubicBezTo>
                      <a:pt x="442" y="15371"/>
                      <a:pt x="1032" y="16332"/>
                      <a:pt x="1728" y="17052"/>
                    </a:cubicBezTo>
                    <a:cubicBezTo>
                      <a:pt x="6124" y="21600"/>
                      <a:pt x="11895" y="16665"/>
                      <a:pt x="12083" y="8197"/>
                    </a:cubicBezTo>
                    <a:cubicBezTo>
                      <a:pt x="13936" y="9767"/>
                      <a:pt x="16138" y="9801"/>
                      <a:pt x="18008" y="8289"/>
                    </a:cubicBezTo>
                    <a:cubicBezTo>
                      <a:pt x="19988" y="6688"/>
                      <a:pt x="21339" y="3572"/>
                      <a:pt x="21600" y="0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352" name="Audioaufnahme.m4a" descr="Audioaufnahme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320000" y="9956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30" fill="hold"/>
                                        <p:tgtEl>
                                          <p:spTgt spid="3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5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Quellenverzeichni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Quellenverzeichnis </a:t>
            </a:r>
          </a:p>
        </p:txBody>
      </p:sp>
      <p:sp>
        <p:nvSpPr>
          <p:cNvPr id="355" name="Literatur:…"/>
          <p:cNvSpPr txBox="1"/>
          <p:nvPr>
            <p:ph type="body" idx="1"/>
          </p:nvPr>
        </p:nvSpPr>
        <p:spPr>
          <a:xfrm>
            <a:off x="1816707" y="2810865"/>
            <a:ext cx="21948578" cy="9682084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Literatur: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 u="sng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960">
                <a:solidFill>
                  <a:srgbClr val="3C434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Bürger, Stefan (Hg.): </a:t>
            </a:r>
            <a:r>
              <a:rPr i="1"/>
              <a:t>Das profane Erfurt.</a:t>
            </a:r>
            <a:r>
              <a:t> Weimar 2011, S. 163-169, S. 172-193.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960">
                <a:solidFill>
                  <a:srgbClr val="3C434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960">
                <a:solidFill>
                  <a:srgbClr val="3C434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Ebener, Karl: </a:t>
            </a:r>
            <a:r>
              <a:rPr i="1"/>
              <a:t>Flößerei und Schifffahrt auf Binnengewässern mit besonderer Berücksichtigung der Holztransporte in Österreich, Deutschland und Weißrussland</a:t>
            </a:r>
            <a:r>
              <a:t>. Wien, Leipzig 1922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i="1" sz="20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/>
              <a:t>Wolf, Stephanie:</a:t>
            </a:r>
            <a:r>
              <a:t> Erfurt im 13. Jahrhundert. Städtische Gesellschaft zwischen Mainzer Erzbischof, Adel und Reich (Städteforschung. Veröffentlichungen des Instituts für vergleichende Städtegeschichte in Münster, Reihe A: Darstellungen, Bd. 67),</a:t>
            </a:r>
            <a:r>
              <a:rPr i="0"/>
              <a:t> Köln/Weimar/Wien 2005.</a:t>
            </a:r>
            <a:endParaRPr i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i="1" sz="20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i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i="1" sz="20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i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i="1" sz="2000" u="sng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/>
              <a:t>Bildnachweis: </a:t>
            </a:r>
            <a:endParaRPr i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i="1" sz="20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Stadtansicht Erfurts aus der SchedelschenWeltchronik, Holzschnitt von Michael Wolgemut, 1493.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i="1" sz="20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i="1" sz="20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/>
              <a:t>Wolf, Stephanie:</a:t>
            </a:r>
            <a:r>
              <a:t> Erfurt im 13. Jahrhundert. Städtische Gesellschaft zwischen Mainzer Erzbischof, Adel und Reich (Städteforschung. Veröffentlichungen des Instituts für vergleichende Städtegeschichte in Münster, Reihe A: Darstellungen, Bd. 67),</a:t>
            </a:r>
            <a:r>
              <a:rPr i="0"/>
              <a:t> Köln/Weimar/Wien 2005.</a:t>
            </a:r>
            <a:endParaRPr i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 u="sng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Internetquellen: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sng">
                <a:hlinkClick r:id="rId2" invalidUrl="" action="" tgtFrame="" tooltip="" history="1" highlightClick="0" endSnd="0"/>
              </a:rPr>
              <a:t>https://de.wikipedia.org/wiki/Erfurter_Stadtbefestigung#/media/Datei:Erfurt-1650-Merian.jpg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(Letzter Zugriff: 05.01.2021)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https://www.lzt-thueringen.de/files/aidhandel.pdf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(Letzter Zugriff: 05.01.2021)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sng">
                <a:hlinkClick r:id="rId4" invalidUrl="" action="" tgtFrame="" tooltip="" history="1" highlightClick="0" endSnd="0"/>
              </a:rPr>
              <a:t>https://www.erfurt.de/ef/de/service/aktuelles/tagebuch/2016/123390.html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(Letzter Zugriff: 05.01.2021)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sng">
                <a:hlinkClick r:id="rId5" invalidUrl="" action="" tgtFrame="" tooltip="" history="1" highlightClick="0" endSnd="0"/>
              </a:rPr>
              <a:t>https://www.unser-stadtplan.de/stadtplan/erfurt/kartenstartpunkt/stadtplan-erfurt.map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(Letzter Zugriff: 05.01.2021)</a:t>
            </a:r>
          </a:p>
        </p:txBody>
      </p:sp>
      <p:pic>
        <p:nvPicPr>
          <p:cNvPr id="356" name="Audioaufnahme.m4a" descr="Audioaufnahme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20320000" y="98552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5" fill="hold"/>
                                        <p:tgtEl>
                                          <p:spTgt spid="3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5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Bildschirmfoto 2021-01-14 um 22.47.41.png" descr="Bildschirmfoto 2021-01-14 um 22.47.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261" y="512275"/>
            <a:ext cx="12752589" cy="12264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Bildschirmfoto 2021-01-17 um 22.56.14.png" descr="Bildschirmfoto 2021-01-17 um 22.56.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69026" y="281332"/>
            <a:ext cx="4735224" cy="11150219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Bildnachweis: Wolf, Stephanie: Erfurt im 13. Jahrhundert. Städtische Gesellschaft zwischen Mainzer Erzbischof, Adel und Reich (Städteforschung. Veröffentlichungen des Instituts für vergleichende Städtegeschichte in Münster,…"/>
          <p:cNvSpPr txBox="1"/>
          <p:nvPr/>
        </p:nvSpPr>
        <p:spPr>
          <a:xfrm>
            <a:off x="3463751" y="12986921"/>
            <a:ext cx="17456498" cy="741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00000"/>
              </a:lnSpc>
              <a:defRPr i="1" sz="15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/>
              <a:t>Bildnachweis: Wolf, Stephanie:</a:t>
            </a:r>
            <a:r>
              <a:t> Erfurt im 13. Jahrhundert. Städtische Gesellschaft zwischen Mainzer Erzbischof, Adel und Reich (Städteforschung. Veröffentlichungen des Instituts für vergleichende Städtegeschichte in Münster, </a:t>
            </a:r>
          </a:p>
          <a:p>
            <a:pPr lvl="2" algn="l" defTabSz="457200">
              <a:lnSpc>
                <a:spcPct val="100000"/>
              </a:lnSpc>
              <a:defRPr i="1" sz="15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Reihe A: Darstellungen, Bd. 67),</a:t>
            </a:r>
            <a:r>
              <a:rPr i="0"/>
              <a:t> Köln/Weimar/Wien 2005.</a:t>
            </a:r>
            <a:endParaRPr i="0"/>
          </a:p>
        </p:txBody>
      </p:sp>
      <p:pic>
        <p:nvPicPr>
          <p:cNvPr id="167" name="Audioaufnahme.m4a" descr="Audioaufnahme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0801150" y="1046662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6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6BD42815-488F-491A-80E2-8653F7D6933E.jpeg" descr="6BD42815-488F-491A-80E2-8653F7D6933E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158" b="0"/>
          <a:stretch>
            <a:fillRect/>
          </a:stretch>
        </p:blipFill>
        <p:spPr>
          <a:xfrm>
            <a:off x="3905996" y="702667"/>
            <a:ext cx="16572221" cy="12310570"/>
          </a:xfrm>
          <a:prstGeom prst="rect">
            <a:avLst/>
          </a:prstGeom>
        </p:spPr>
      </p:pic>
      <p:sp>
        <p:nvSpPr>
          <p:cNvPr id="170" name="Bildnachweis Stadtplan 1650: https://de.wikipedia.org/wiki/Erfurter_Stadtbefestigung#/media/Datei:Erfurt-1650-Merian.jpg (letzter Zugriff: 05.01.2021)"/>
          <p:cNvSpPr txBox="1"/>
          <p:nvPr/>
        </p:nvSpPr>
        <p:spPr>
          <a:xfrm>
            <a:off x="6260650" y="13168940"/>
            <a:ext cx="11862700" cy="30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00000"/>
              </a:lnSpc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Bildnachweis Stadtplan 1650: </a:t>
            </a:r>
            <a:r>
              <a:rPr u="sng">
                <a:hlinkClick r:id="rId3" invalidUrl="" action="" tgtFrame="" tooltip="" history="1" highlightClick="0" endSnd="0"/>
              </a:rPr>
              <a:t>https://de.wikipedia.org/wiki/Erfurter_Stadtbefestigung#/media/Datei:Erfurt-1650-Merian.jpg</a:t>
            </a:r>
            <a:r>
              <a:t> (letzter Zugriff: 05.01.2021) </a:t>
            </a:r>
          </a:p>
        </p:txBody>
      </p:sp>
      <p:pic>
        <p:nvPicPr>
          <p:cNvPr id="171" name="Audioaufnahme.m4a" descr="Audioaufnahme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0852701" y="1010576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3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tatus Erfurt im Mittelalter"/>
          <p:cNvSpPr txBox="1"/>
          <p:nvPr>
            <p:ph type="title"/>
          </p:nvPr>
        </p:nvSpPr>
        <p:spPr>
          <a:xfrm>
            <a:off x="1219200" y="5994400"/>
            <a:ext cx="21945600" cy="1727200"/>
          </a:xfrm>
          <a:prstGeom prst="rect">
            <a:avLst/>
          </a:prstGeom>
        </p:spPr>
        <p:txBody>
          <a:bodyPr/>
          <a:lstStyle>
            <a:lvl1pPr>
              <a:defRPr b="1" spc="-79" sz="8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Status Erfurt im Mittelalter</a:t>
            </a:r>
          </a:p>
        </p:txBody>
      </p:sp>
      <p:pic>
        <p:nvPicPr>
          <p:cNvPr id="174" name="Audioaufnahme.m4a" descr="Audioaufnahme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567287" y="992345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0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Erfurt im Mittelalter"/>
          <p:cNvSpPr txBox="1"/>
          <p:nvPr>
            <p:ph type="title"/>
          </p:nvPr>
        </p:nvSpPr>
        <p:spPr>
          <a:xfrm>
            <a:off x="1219200" y="770025"/>
            <a:ext cx="21945600" cy="1727201"/>
          </a:xfrm>
          <a:prstGeom prst="rect">
            <a:avLst/>
          </a:prstGeom>
        </p:spPr>
        <p:txBody>
          <a:bodyPr/>
          <a:lstStyle>
            <a:lvl1pPr>
              <a:defRPr b="1" spc="-79" sz="8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Erfurt im Mittelalter</a:t>
            </a:r>
          </a:p>
        </p:txBody>
      </p:sp>
      <p:sp>
        <p:nvSpPr>
          <p:cNvPr id="177" name="Linie"/>
          <p:cNvSpPr/>
          <p:nvPr/>
        </p:nvSpPr>
        <p:spPr>
          <a:xfrm flipH="1">
            <a:off x="5081070" y="2896474"/>
            <a:ext cx="1" cy="3156666"/>
          </a:xfrm>
          <a:prstGeom prst="line">
            <a:avLst/>
          </a:prstGeom>
          <a:ln w="63500">
            <a:solidFill>
              <a:srgbClr val="5E5E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8" name="Sakralbauten"/>
          <p:cNvSpPr txBox="1"/>
          <p:nvPr/>
        </p:nvSpPr>
        <p:spPr>
          <a:xfrm>
            <a:off x="3121107" y="6385235"/>
            <a:ext cx="4092104" cy="945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8">
              <a:spcBef>
                <a:spcPts val="2400"/>
              </a:spcBef>
              <a:defRPr sz="6000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Sakralbauten</a:t>
            </a:r>
          </a:p>
        </p:txBody>
      </p:sp>
      <p:sp>
        <p:nvSpPr>
          <p:cNvPr id="179" name="Linie"/>
          <p:cNvSpPr/>
          <p:nvPr/>
        </p:nvSpPr>
        <p:spPr>
          <a:xfrm>
            <a:off x="12192000" y="2896474"/>
            <a:ext cx="1" cy="3156666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0" name="Linie"/>
          <p:cNvSpPr/>
          <p:nvPr/>
        </p:nvSpPr>
        <p:spPr>
          <a:xfrm>
            <a:off x="19302929" y="2896474"/>
            <a:ext cx="1" cy="3156666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1" name="Wasser"/>
          <p:cNvSpPr txBox="1"/>
          <p:nvPr/>
        </p:nvSpPr>
        <p:spPr>
          <a:xfrm>
            <a:off x="11044125" y="6385235"/>
            <a:ext cx="2295750" cy="945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Wasser</a:t>
            </a:r>
          </a:p>
        </p:txBody>
      </p:sp>
      <p:sp>
        <p:nvSpPr>
          <p:cNvPr id="182" name="Handel"/>
          <p:cNvSpPr txBox="1"/>
          <p:nvPr/>
        </p:nvSpPr>
        <p:spPr>
          <a:xfrm>
            <a:off x="18145568" y="6385235"/>
            <a:ext cx="2314725" cy="945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Handel</a:t>
            </a:r>
          </a:p>
        </p:txBody>
      </p:sp>
      <p:pic>
        <p:nvPicPr>
          <p:cNvPr id="183" name="Audioaufnahme.m4a" descr="Audioaufnahme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309528" y="992345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2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Erfurt im Mittelalter"/>
          <p:cNvSpPr txBox="1"/>
          <p:nvPr>
            <p:ph type="title"/>
          </p:nvPr>
        </p:nvSpPr>
        <p:spPr>
          <a:xfrm>
            <a:off x="1219200" y="770025"/>
            <a:ext cx="21945600" cy="1727201"/>
          </a:xfrm>
          <a:prstGeom prst="rect">
            <a:avLst/>
          </a:prstGeom>
        </p:spPr>
        <p:txBody>
          <a:bodyPr/>
          <a:lstStyle>
            <a:lvl1pPr>
              <a:defRPr b="1" spc="-79" sz="8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Erfurt im Mittelalter</a:t>
            </a:r>
          </a:p>
        </p:txBody>
      </p:sp>
      <p:sp>
        <p:nvSpPr>
          <p:cNvPr id="186" name="Linie"/>
          <p:cNvSpPr/>
          <p:nvPr/>
        </p:nvSpPr>
        <p:spPr>
          <a:xfrm flipH="1">
            <a:off x="5081070" y="2896474"/>
            <a:ext cx="1" cy="3156666"/>
          </a:xfrm>
          <a:prstGeom prst="line">
            <a:avLst/>
          </a:prstGeom>
          <a:ln w="63500">
            <a:solidFill>
              <a:srgbClr val="5E5E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7" name="Sakralbauten"/>
          <p:cNvSpPr txBox="1"/>
          <p:nvPr/>
        </p:nvSpPr>
        <p:spPr>
          <a:xfrm>
            <a:off x="3121107" y="6385235"/>
            <a:ext cx="4092104" cy="945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8">
              <a:spcBef>
                <a:spcPts val="2400"/>
              </a:spcBef>
              <a:defRPr sz="6000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Sakralbauten</a:t>
            </a:r>
          </a:p>
        </p:txBody>
      </p:sp>
      <p:sp>
        <p:nvSpPr>
          <p:cNvPr id="188" name="Linie"/>
          <p:cNvSpPr/>
          <p:nvPr/>
        </p:nvSpPr>
        <p:spPr>
          <a:xfrm>
            <a:off x="12192000" y="2896474"/>
            <a:ext cx="1" cy="3156666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9" name="Linie"/>
          <p:cNvSpPr/>
          <p:nvPr/>
        </p:nvSpPr>
        <p:spPr>
          <a:xfrm>
            <a:off x="19302929" y="2896474"/>
            <a:ext cx="1" cy="3156666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" name="Wasser"/>
          <p:cNvSpPr txBox="1"/>
          <p:nvPr/>
        </p:nvSpPr>
        <p:spPr>
          <a:xfrm>
            <a:off x="11044125" y="6385235"/>
            <a:ext cx="2295750" cy="945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Wasser</a:t>
            </a:r>
          </a:p>
        </p:txBody>
      </p:sp>
      <p:sp>
        <p:nvSpPr>
          <p:cNvPr id="191" name="Handel"/>
          <p:cNvSpPr txBox="1"/>
          <p:nvPr/>
        </p:nvSpPr>
        <p:spPr>
          <a:xfrm>
            <a:off x="18145568" y="6385235"/>
            <a:ext cx="2314725" cy="945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Handel</a:t>
            </a:r>
          </a:p>
        </p:txBody>
      </p:sp>
      <p:sp>
        <p:nvSpPr>
          <p:cNvPr id="192" name="Ornament 13"/>
          <p:cNvSpPr/>
          <p:nvPr/>
        </p:nvSpPr>
        <p:spPr>
          <a:xfrm>
            <a:off x="11269774" y="8030027"/>
            <a:ext cx="9605267" cy="429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5596" fill="norm" stroke="1" extrusionOk="0">
                <a:moveTo>
                  <a:pt x="8186" y="7"/>
                </a:moveTo>
                <a:cubicBezTo>
                  <a:pt x="5538" y="-278"/>
                  <a:pt x="2797" y="8362"/>
                  <a:pt x="49" y="663"/>
                </a:cubicBezTo>
                <a:lnTo>
                  <a:pt x="0" y="1181"/>
                </a:lnTo>
                <a:cubicBezTo>
                  <a:pt x="3497" y="13745"/>
                  <a:pt x="7050" y="-5602"/>
                  <a:pt x="10800" y="4870"/>
                </a:cubicBezTo>
                <a:cubicBezTo>
                  <a:pt x="14550" y="-5599"/>
                  <a:pt x="18104" y="13745"/>
                  <a:pt x="21600" y="1181"/>
                </a:cubicBezTo>
                <a:lnTo>
                  <a:pt x="21551" y="663"/>
                </a:lnTo>
                <a:cubicBezTo>
                  <a:pt x="17887" y="10929"/>
                  <a:pt x="14235" y="-7855"/>
                  <a:pt x="10800" y="4205"/>
                </a:cubicBezTo>
                <a:cubicBezTo>
                  <a:pt x="9941" y="1190"/>
                  <a:pt x="9069" y="103"/>
                  <a:pt x="8186" y="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193" name="Warum wichtig?"/>
          <p:cNvSpPr txBox="1"/>
          <p:nvPr/>
        </p:nvSpPr>
        <p:spPr>
          <a:xfrm>
            <a:off x="13836631" y="9158493"/>
            <a:ext cx="4471554" cy="811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Warum wichtig? </a:t>
            </a:r>
          </a:p>
        </p:txBody>
      </p:sp>
      <p:pic>
        <p:nvPicPr>
          <p:cNvPr id="194" name="Audioaufnahme.m4a" descr="Audioaufnahme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567287" y="1012965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1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Erfurt im Mittelalter"/>
          <p:cNvSpPr txBox="1"/>
          <p:nvPr>
            <p:ph type="title"/>
          </p:nvPr>
        </p:nvSpPr>
        <p:spPr>
          <a:xfrm>
            <a:off x="1219200" y="770025"/>
            <a:ext cx="21945600" cy="1727201"/>
          </a:xfrm>
          <a:prstGeom prst="rect">
            <a:avLst/>
          </a:prstGeom>
        </p:spPr>
        <p:txBody>
          <a:bodyPr/>
          <a:lstStyle>
            <a:lvl1pPr>
              <a:defRPr b="1" spc="-79" sz="8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Erfurt im Mittelalter</a:t>
            </a:r>
          </a:p>
        </p:txBody>
      </p:sp>
      <p:sp>
        <p:nvSpPr>
          <p:cNvPr id="197" name="Linie"/>
          <p:cNvSpPr/>
          <p:nvPr/>
        </p:nvSpPr>
        <p:spPr>
          <a:xfrm>
            <a:off x="12192000" y="2896474"/>
            <a:ext cx="1" cy="3156666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" name="Wasser"/>
          <p:cNvSpPr txBox="1"/>
          <p:nvPr/>
        </p:nvSpPr>
        <p:spPr>
          <a:xfrm>
            <a:off x="11044125" y="6385235"/>
            <a:ext cx="2295750" cy="945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Wasser</a:t>
            </a:r>
          </a:p>
        </p:txBody>
      </p:sp>
      <p:sp>
        <p:nvSpPr>
          <p:cNvPr id="199" name="allgegenwärtig…"/>
          <p:cNvSpPr txBox="1"/>
          <p:nvPr/>
        </p:nvSpPr>
        <p:spPr>
          <a:xfrm>
            <a:off x="5147246" y="7662860"/>
            <a:ext cx="14089509" cy="4494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20568" indent="-620568" algn="l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allgegenwärtig </a:t>
            </a:r>
          </a:p>
          <a:p>
            <a:pPr marL="620568" indent="-620568" algn="l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Hochtechnologisierung  (ca. 60 Wassermühlen)</a:t>
            </a:r>
          </a:p>
          <a:p>
            <a:pPr marL="620568" indent="-620568" algn="l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Hohe u. vielfältige Nutzung </a:t>
            </a:r>
          </a:p>
          <a:p>
            <a:pPr marL="620568" indent="-620568" algn="l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„Klingen“ = offene Kanalisation</a:t>
            </a:r>
          </a:p>
          <a:p>
            <a:pPr marL="620568" indent="-620568" algn="l">
              <a:lnSpc>
                <a:spcPct val="100000"/>
              </a:lnSpc>
              <a:buSzPct val="150000"/>
              <a:buChar char="-"/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Peterbornleitung  </a:t>
            </a:r>
          </a:p>
          <a:p>
            <a:pPr marL="620568" indent="-620568" algn="l">
              <a:lnSpc>
                <a:spcPct val="100000"/>
              </a:lnSpc>
              <a:buSzPct val="150000"/>
              <a:buChar char="-"/>
              <a:defRPr b="1"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Brücken</a:t>
            </a:r>
          </a:p>
        </p:txBody>
      </p:sp>
      <p:pic>
        <p:nvPicPr>
          <p:cNvPr id="200" name="Audioaufnahme.m4a" descr="Audioaufnahme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412632" y="992345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18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